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355" r:id="rId27"/>
    <p:sldId id="281" r:id="rId28"/>
    <p:sldId id="282" r:id="rId29"/>
    <p:sldId id="283" r:id="rId30"/>
    <p:sldId id="284" r:id="rId31"/>
    <p:sldId id="285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309" r:id="rId40"/>
    <p:sldId id="295" r:id="rId41"/>
    <p:sldId id="297" r:id="rId42"/>
    <p:sldId id="296" r:id="rId43"/>
    <p:sldId id="298" r:id="rId44"/>
    <p:sldId id="299" r:id="rId45"/>
    <p:sldId id="310" r:id="rId46"/>
    <p:sldId id="311" r:id="rId47"/>
    <p:sldId id="312" r:id="rId48"/>
    <p:sldId id="314" r:id="rId49"/>
    <p:sldId id="313" r:id="rId50"/>
    <p:sldId id="315" r:id="rId51"/>
    <p:sldId id="316" r:id="rId52"/>
    <p:sldId id="318" r:id="rId53"/>
    <p:sldId id="319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9" r:id="rId69"/>
    <p:sldId id="340" r:id="rId70"/>
    <p:sldId id="341" r:id="rId71"/>
    <p:sldId id="342" r:id="rId72"/>
    <p:sldId id="351" r:id="rId73"/>
    <p:sldId id="343" r:id="rId74"/>
    <p:sldId id="344" r:id="rId75"/>
    <p:sldId id="345" r:id="rId76"/>
    <p:sldId id="346" r:id="rId77"/>
    <p:sldId id="352" r:id="rId78"/>
    <p:sldId id="347" r:id="rId79"/>
    <p:sldId id="348" r:id="rId80"/>
    <p:sldId id="349" r:id="rId81"/>
    <p:sldId id="350" r:id="rId82"/>
    <p:sldId id="338" r:id="rId83"/>
    <p:sldId id="335" r:id="rId84"/>
    <p:sldId id="353" r:id="rId85"/>
    <p:sldId id="354" r:id="rId86"/>
    <p:sldId id="300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36F36E-A545-48F9-A673-1594A2A2B8D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355"/>
            <p14:sldId id="281"/>
            <p14:sldId id="282"/>
            <p14:sldId id="283"/>
            <p14:sldId id="284"/>
            <p14:sldId id="285"/>
            <p14:sldId id="287"/>
            <p14:sldId id="289"/>
            <p14:sldId id="290"/>
            <p14:sldId id="291"/>
            <p14:sldId id="292"/>
            <p14:sldId id="293"/>
            <p14:sldId id="294"/>
            <p14:sldId id="309"/>
            <p14:sldId id="295"/>
            <p14:sldId id="297"/>
            <p14:sldId id="296"/>
            <p14:sldId id="298"/>
            <p14:sldId id="299"/>
            <p14:sldId id="310"/>
            <p14:sldId id="311"/>
            <p14:sldId id="312"/>
            <p14:sldId id="314"/>
            <p14:sldId id="313"/>
            <p14:sldId id="315"/>
            <p14:sldId id="316"/>
            <p14:sldId id="318"/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9"/>
            <p14:sldId id="340"/>
            <p14:sldId id="341"/>
            <p14:sldId id="342"/>
            <p14:sldId id="351"/>
            <p14:sldId id="343"/>
            <p14:sldId id="344"/>
            <p14:sldId id="345"/>
            <p14:sldId id="346"/>
            <p14:sldId id="352"/>
            <p14:sldId id="347"/>
            <p14:sldId id="348"/>
            <p14:sldId id="349"/>
            <p14:sldId id="350"/>
            <p14:sldId id="338"/>
            <p14:sldId id="335"/>
            <p14:sldId id="353"/>
            <p14:sldId id="354"/>
            <p14:sldId id="30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184" y="-8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viewProps" Target="viewProps.xml"/><Relationship Id="rId91" Type="http://schemas.openxmlformats.org/officeDocument/2006/relationships/theme" Target="theme/theme1.xml"/><Relationship Id="rId9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printerSettings" Target="printerSettings/printerSettings1.bin"/><Relationship Id="rId8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C32D238-BBC9-4599-BF17-26A2B6C01E29}" type="datetimeFigureOut">
              <a:rPr lang="en-US" smtClean="0"/>
              <a:t>11/30/11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6E6BF3-EB07-43CB-B9E3-A8ADE5BFEEC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Applying cooperative and non-cooperative game theory to receiver initiated and sender initiated</a:t>
            </a:r>
            <a:br>
              <a:rPr lang="en-US" dirty="0"/>
            </a:br>
            <a:r>
              <a:rPr lang="en-US" dirty="0"/>
              <a:t>peer-to-peer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</a:t>
            </a:r>
            <a:r>
              <a:rPr lang="en-US" dirty="0" err="1" smtClean="0"/>
              <a:t>Morelli</a:t>
            </a:r>
            <a:endParaRPr lang="en-US" dirty="0" smtClean="0"/>
          </a:p>
          <a:p>
            <a:r>
              <a:rPr lang="en-US" dirty="0" smtClean="0"/>
              <a:t>University of Nevada, Reno</a:t>
            </a:r>
          </a:p>
          <a:p>
            <a:r>
              <a:rPr lang="en-US" dirty="0" smtClean="0"/>
              <a:t>December 1,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49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Follows </a:t>
            </a:r>
            <a:r>
              <a:rPr lang="en-US" dirty="0" err="1" smtClean="0"/>
              <a:t>BitTorrent</a:t>
            </a:r>
            <a:r>
              <a:rPr lang="en-US" dirty="0" smtClean="0"/>
              <a:t> Protocol (BTP)</a:t>
            </a:r>
          </a:p>
          <a:p>
            <a:r>
              <a:rPr lang="en-US" dirty="0" smtClean="0"/>
              <a:t>Comprised of 2 pieces</a:t>
            </a:r>
          </a:p>
          <a:p>
            <a:pPr lvl="1"/>
            <a:r>
              <a:rPr lang="en-US" dirty="0" smtClean="0"/>
              <a:t>Tracker HTTP Protocol (THP)</a:t>
            </a:r>
          </a:p>
          <a:p>
            <a:pPr lvl="1"/>
            <a:r>
              <a:rPr lang="en-US" dirty="0" smtClean="0"/>
              <a:t>Peer Wire Protocol (PWP)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1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.torrent file</a:t>
            </a:r>
          </a:p>
          <a:p>
            <a:pPr lvl="1"/>
            <a:r>
              <a:rPr lang="en-US" dirty="0" smtClean="0"/>
              <a:t>Info about content</a:t>
            </a:r>
          </a:p>
          <a:p>
            <a:pPr lvl="1"/>
            <a:r>
              <a:rPr lang="en-US" dirty="0" smtClean="0"/>
              <a:t>How many pieces content is broken up into</a:t>
            </a:r>
          </a:p>
          <a:p>
            <a:pPr lvl="1"/>
            <a:r>
              <a:rPr lang="en-US" dirty="0" smtClean="0"/>
              <a:t>What the size of each piece is</a:t>
            </a:r>
          </a:p>
          <a:p>
            <a:pPr lvl="1"/>
            <a:r>
              <a:rPr lang="en-US" dirty="0" smtClean="0"/>
              <a:t>List of trackers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THP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44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loads up the .torrent file</a:t>
            </a:r>
          </a:p>
          <a:p>
            <a:r>
              <a:rPr lang="en-US" dirty="0" smtClean="0"/>
              <a:t>Contacts tracker</a:t>
            </a:r>
          </a:p>
          <a:p>
            <a:r>
              <a:rPr lang="en-US" dirty="0" smtClean="0"/>
              <a:t>Tracker Responds</a:t>
            </a:r>
          </a:p>
          <a:p>
            <a:pPr lvl="1"/>
            <a:r>
              <a:rPr lang="en-US" dirty="0" smtClean="0"/>
              <a:t>List of IP Addresses/Ports who have pieces</a:t>
            </a:r>
          </a:p>
          <a:p>
            <a:pPr lvl="1"/>
            <a:r>
              <a:rPr lang="en-US" dirty="0" smtClean="0"/>
              <a:t>Update interval</a:t>
            </a:r>
          </a:p>
          <a:p>
            <a:pPr lvl="2"/>
            <a:r>
              <a:rPr lang="en-US" dirty="0" smtClean="0"/>
              <a:t>Peer must update the tracker with its status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THP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8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Peers connect to each other</a:t>
            </a:r>
          </a:p>
          <a:p>
            <a:r>
              <a:rPr lang="en-US" dirty="0" smtClean="0"/>
              <a:t>Request pieces</a:t>
            </a:r>
          </a:p>
          <a:p>
            <a:pPr lvl="1"/>
            <a:r>
              <a:rPr lang="en-US" dirty="0" smtClean="0"/>
              <a:t>Peer will ask all peers if all pieces are available</a:t>
            </a:r>
          </a:p>
          <a:p>
            <a:pPr lvl="1"/>
            <a:r>
              <a:rPr lang="en-US" dirty="0" smtClean="0"/>
              <a:t>Start downloading the rarest pieces first</a:t>
            </a:r>
          </a:p>
          <a:p>
            <a:r>
              <a:rPr lang="en-US" dirty="0" smtClean="0"/>
              <a:t>Keep in contact with the tracker to update status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PWP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82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free stuff, right?</a:t>
            </a:r>
          </a:p>
          <a:p>
            <a:r>
              <a:rPr lang="en-US" dirty="0" smtClean="0"/>
              <a:t>30% of the torrents have some kind of ads packed within the content</a:t>
            </a:r>
          </a:p>
          <a:p>
            <a:r>
              <a:rPr lang="en-US" dirty="0" smtClean="0"/>
              <a:t>Tracker sites are covered in ads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Profit from </a:t>
            </a:r>
            <a:r>
              <a:rPr lang="en-US" dirty="0" err="1" smtClean="0"/>
              <a:t>BitTorrent</a:t>
            </a:r>
            <a:endParaRPr lang="en-US" dirty="0"/>
          </a:p>
        </p:txBody>
      </p:sp>
      <p:pic>
        <p:nvPicPr>
          <p:cNvPr id="7170" name="Picture 2" descr="http://t3.gstatic.com/images?q=tbn:ANd9GcTgptB5P8V15r9Z3vxJbdIbcn6PXoRpmTQ_7ecQP9uyfBvXkm7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352364"/>
            <a:ext cx="4048932" cy="25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427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Bottleneck</a:t>
            </a:r>
          </a:p>
          <a:p>
            <a:pPr lvl="1"/>
            <a:r>
              <a:rPr lang="en-US" dirty="0" smtClean="0"/>
              <a:t>Tracker could be flooded</a:t>
            </a:r>
          </a:p>
          <a:p>
            <a:r>
              <a:rPr lang="en-US" dirty="0" err="1" smtClean="0"/>
              <a:t>Leechers</a:t>
            </a:r>
            <a:endParaRPr lang="en-US" dirty="0" smtClean="0"/>
          </a:p>
          <a:p>
            <a:pPr lvl="1"/>
            <a:r>
              <a:rPr lang="en-US" dirty="0" smtClean="0"/>
              <a:t>Download more than upload</a:t>
            </a:r>
          </a:p>
          <a:p>
            <a:pPr lvl="1"/>
            <a:r>
              <a:rPr lang="en-US" dirty="0" smtClean="0"/>
              <a:t>Suggestions exist on how to avoid this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</a:t>
            </a:r>
            <a:r>
              <a:rPr lang="en-US" dirty="0" err="1" smtClean="0"/>
              <a:t>BitTorrent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3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Sender Initiated P2P network</a:t>
            </a:r>
          </a:p>
          <a:p>
            <a:r>
              <a:rPr lang="en-US" dirty="0" smtClean="0"/>
              <a:t>Established in 1983</a:t>
            </a:r>
          </a:p>
          <a:p>
            <a:r>
              <a:rPr lang="en-US" dirty="0" smtClean="0"/>
              <a:t>Send short text messages </a:t>
            </a:r>
          </a:p>
          <a:p>
            <a:r>
              <a:rPr lang="en-US" dirty="0" smtClean="0"/>
              <a:t>Organized into threads for discussions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007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Changed from discussion based to file based</a:t>
            </a:r>
          </a:p>
          <a:p>
            <a:r>
              <a:rPr lang="en-US" dirty="0" smtClean="0"/>
              <a:t>Binary files are encoded into ASCII format</a:t>
            </a:r>
          </a:p>
          <a:p>
            <a:r>
              <a:rPr lang="en-US" dirty="0" smtClean="0"/>
              <a:t>Posted as text discussions</a:t>
            </a:r>
          </a:p>
          <a:p>
            <a:r>
              <a:rPr lang="en-US" dirty="0" smtClean="0"/>
              <a:t>Downloaded and assembled back to original format</a:t>
            </a:r>
            <a:endParaRPr lang="en-US" dirty="0"/>
          </a:p>
          <a:p>
            <a:r>
              <a:rPr lang="en-US" dirty="0" smtClean="0"/>
              <a:t>Movies, Games, Television, etc..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32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articles by group names</a:t>
            </a:r>
          </a:p>
          <a:p>
            <a:pPr lvl="1"/>
            <a:r>
              <a:rPr lang="en-US" dirty="0" err="1" smtClean="0"/>
              <a:t>comp.os.linux</a:t>
            </a:r>
            <a:endParaRPr lang="en-US" dirty="0" smtClean="0"/>
          </a:p>
          <a:p>
            <a:r>
              <a:rPr lang="en-US" dirty="0" smtClean="0"/>
              <a:t>A user posts to his local USENET server</a:t>
            </a:r>
          </a:p>
          <a:p>
            <a:pPr lvl="1"/>
            <a:r>
              <a:rPr lang="en-US" dirty="0" smtClean="0"/>
              <a:t>That post is propagated throughout the network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742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Directed graph</a:t>
            </a:r>
          </a:p>
          <a:p>
            <a:r>
              <a:rPr lang="en-US" dirty="0" smtClean="0"/>
              <a:t>Each node is connected to other nodes</a:t>
            </a:r>
          </a:p>
          <a:p>
            <a:pPr lvl="1"/>
            <a:r>
              <a:rPr lang="en-US" dirty="0" smtClean="0"/>
              <a:t>Links are based on newsgroups nodes are interested in</a:t>
            </a:r>
          </a:p>
          <a:p>
            <a:pPr lvl="1"/>
            <a:r>
              <a:rPr lang="en-US" dirty="0" smtClean="0"/>
              <a:t>Typically Bi-Directional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Topology</a:t>
            </a:r>
            <a:endParaRPr lang="en-US" dirty="0"/>
          </a:p>
        </p:txBody>
      </p:sp>
      <p:pic>
        <p:nvPicPr>
          <p:cNvPr id="9218" name="Picture 2" descr="http://t3.gstatic.com/images?q=tbn:ANd9GcTaMf8bLl1_JFiVvTS3VdUZ-3_-K3Ood74UxkGBDz_yVMnRr7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741" y="3886200"/>
            <a:ext cx="2895600" cy="266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20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</a:p>
          <a:p>
            <a:r>
              <a:rPr lang="en-US" dirty="0" smtClean="0"/>
              <a:t>Receiver Initiated P2P</a:t>
            </a:r>
          </a:p>
          <a:p>
            <a:r>
              <a:rPr lang="en-US" dirty="0" smtClean="0"/>
              <a:t>Sender Initiated P2P</a:t>
            </a:r>
          </a:p>
          <a:p>
            <a:r>
              <a:rPr lang="en-US" dirty="0" smtClean="0"/>
              <a:t>Game Theory</a:t>
            </a:r>
          </a:p>
          <a:p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63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posts to local USENET server</a:t>
            </a:r>
          </a:p>
          <a:p>
            <a:r>
              <a:rPr lang="en-US" dirty="0" smtClean="0"/>
              <a:t>Local server has a list of peers and what newsgroups they are interested in</a:t>
            </a:r>
          </a:p>
          <a:p>
            <a:r>
              <a:rPr lang="en-US" dirty="0" smtClean="0"/>
              <a:t>Forwards message to its relevant neighbors</a:t>
            </a:r>
          </a:p>
          <a:p>
            <a:r>
              <a:rPr lang="en-US" dirty="0" smtClean="0"/>
              <a:t>Neighbors then forward to their relevant neighbors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Message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82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loops?</a:t>
            </a:r>
          </a:p>
          <a:p>
            <a:pPr lvl="1"/>
            <a:r>
              <a:rPr lang="en-US" dirty="0" smtClean="0"/>
              <a:t>Will messages bounce back and forth between 2 servers?</a:t>
            </a:r>
          </a:p>
          <a:p>
            <a:pPr lvl="1"/>
            <a:r>
              <a:rPr lang="en-US" dirty="0" smtClean="0"/>
              <a:t>Messages have a unique ID</a:t>
            </a:r>
          </a:p>
          <a:p>
            <a:pPr lvl="2"/>
            <a:r>
              <a:rPr lang="en-US" dirty="0" smtClean="0"/>
              <a:t>Original server plus a global UID for that server</a:t>
            </a:r>
          </a:p>
          <a:p>
            <a:pPr lvl="1"/>
            <a:r>
              <a:rPr lang="en-US" dirty="0" smtClean="0"/>
              <a:t>Path field – Contains a list of servers who have seen this message</a:t>
            </a:r>
          </a:p>
          <a:p>
            <a:pPr lvl="2"/>
            <a:r>
              <a:rPr lang="en-US" dirty="0" smtClean="0"/>
              <a:t>Don’t forward to a server if it is on this list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6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</a:t>
            </a:r>
          </a:p>
          <a:p>
            <a:r>
              <a:rPr lang="en-US" dirty="0" smtClean="0"/>
              <a:t>Message ID</a:t>
            </a:r>
          </a:p>
          <a:p>
            <a:r>
              <a:rPr lang="en-US" dirty="0" smtClean="0"/>
              <a:t>Newsgroups</a:t>
            </a:r>
          </a:p>
          <a:p>
            <a:r>
              <a:rPr lang="en-US" dirty="0" smtClean="0"/>
              <a:t>From</a:t>
            </a:r>
          </a:p>
          <a:p>
            <a:r>
              <a:rPr lang="en-US" dirty="0" smtClean="0"/>
              <a:t>Path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Expire Date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897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header field can be added</a:t>
            </a:r>
          </a:p>
          <a:p>
            <a:pPr lvl="1"/>
            <a:r>
              <a:rPr lang="en-US" dirty="0" smtClean="0"/>
              <a:t>If a server does not recognize a header field</a:t>
            </a:r>
          </a:p>
          <a:p>
            <a:pPr lvl="2"/>
            <a:r>
              <a:rPr lang="en-US" dirty="0" smtClean="0"/>
              <a:t>Retain the field when forwarded to another server</a:t>
            </a:r>
          </a:p>
          <a:p>
            <a:pPr marL="301943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Headers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781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0.gstatic.com/images?q=tbn:ANd9GcSmK6otXKBAuTn6Lm0V6FpF6mMopKYu3VS15Cy7CTrOdSonXFL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19600"/>
            <a:ext cx="21336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Originally designed to be used for short text messages</a:t>
            </a:r>
          </a:p>
          <a:p>
            <a:r>
              <a:rPr lang="en-US" dirty="0" smtClean="0"/>
              <a:t>Protocol, format still the same</a:t>
            </a:r>
          </a:p>
          <a:p>
            <a:pPr lvl="1"/>
            <a:r>
              <a:rPr lang="en-US" dirty="0" smtClean="0"/>
              <a:t>Binary files are encoded as ASCII text</a:t>
            </a:r>
          </a:p>
          <a:p>
            <a:pPr lvl="1"/>
            <a:r>
              <a:rPr lang="en-US" dirty="0" smtClean="0"/>
              <a:t>Posted to USENET like any text messages</a:t>
            </a:r>
          </a:p>
          <a:p>
            <a:r>
              <a:rPr lang="en-US" dirty="0" smtClean="0"/>
              <a:t>Can contain text, images, Blu-Ray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used for…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02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work?</a:t>
            </a:r>
          </a:p>
          <a:p>
            <a:pPr lvl="1"/>
            <a:r>
              <a:rPr lang="en-US" dirty="0" smtClean="0"/>
              <a:t>TV Shows recorded and encoded from east coast feeds</a:t>
            </a:r>
          </a:p>
          <a:p>
            <a:pPr lvl="1"/>
            <a:r>
              <a:rPr lang="en-US" dirty="0" smtClean="0"/>
              <a:t>Downloaded and played on the west coast –(3 hours)</a:t>
            </a:r>
          </a:p>
          <a:p>
            <a:pPr lvl="1"/>
            <a:r>
              <a:rPr lang="en-US" dirty="0" smtClean="0"/>
              <a:t>Before the live west coast feed starts</a:t>
            </a:r>
          </a:p>
          <a:p>
            <a:r>
              <a:rPr lang="en-US" dirty="0" smtClean="0"/>
              <a:t>Local connections to USENET servers</a:t>
            </a:r>
          </a:p>
          <a:p>
            <a:pPr lvl="1"/>
            <a:r>
              <a:rPr lang="en-US" dirty="0" smtClean="0"/>
              <a:t>Very fast (can fill up Cable/DSL bandwidth)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0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Traffic</a:t>
            </a:r>
            <a:endParaRPr lang="en-US" dirty="0"/>
          </a:p>
        </p:txBody>
      </p:sp>
      <p:pic>
        <p:nvPicPr>
          <p:cNvPr id="4" name="Picture 3" descr="Screen Shot 2011-11-30 at 6.49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86000"/>
            <a:ext cx="6426000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6211669"/>
            <a:ext cx="2496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8TB per day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9029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message only passes through 3 servers to make it around the world</a:t>
            </a:r>
          </a:p>
          <a:p>
            <a:r>
              <a:rPr lang="en-US" dirty="0" smtClean="0"/>
              <a:t>Could be the reason for very fast speeds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 Topology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25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Sender initiated</a:t>
            </a:r>
          </a:p>
          <a:p>
            <a:pPr lvl="1"/>
            <a:r>
              <a:rPr lang="en-US" dirty="0" smtClean="0"/>
              <a:t>Sender typically just blasts a message to next node</a:t>
            </a:r>
          </a:p>
          <a:p>
            <a:pPr lvl="1"/>
            <a:r>
              <a:rPr lang="en-US" dirty="0" smtClean="0"/>
              <a:t>Next node decides if it wants it or not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02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Calculated predictability about the actions of others based on either a knowledge or lack thereof about their actions.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Theory</a:t>
            </a:r>
            <a:endParaRPr lang="en-US" dirty="0"/>
          </a:p>
        </p:txBody>
      </p:sp>
      <p:pic>
        <p:nvPicPr>
          <p:cNvPr id="11266" name="Picture 2" descr="http://t2.gstatic.com/images?q=tbn:ANd9GcQKpCwDjXUYskmmgoI5NLlCq0xm2zPk8D-_SrEPDKfvknHSHOO4y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94" y="3962400"/>
            <a:ext cx="2667000" cy="2440022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9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Distribution of Content is BIG business</a:t>
            </a:r>
          </a:p>
          <a:p>
            <a:r>
              <a:rPr lang="en-US" dirty="0" smtClean="0"/>
              <a:t>Netflix, </a:t>
            </a:r>
            <a:r>
              <a:rPr lang="en-US" dirty="0" err="1" smtClean="0"/>
              <a:t>Hulu</a:t>
            </a:r>
            <a:r>
              <a:rPr lang="en-US" dirty="0" smtClean="0"/>
              <a:t>, Apple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pic>
        <p:nvPicPr>
          <p:cNvPr id="1026" name="Picture 2" descr="http://t1.gstatic.com/images?q=tbn:ANd9GcQqVeK_T-6mOxQgIFqHjgV3pqd2ns_2Y5QzGKzfX8GelKWjB3sq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2733675" cy="1666875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g;base64,/9j/4AAQSkZJRgABAQAAAQABAAD/2wCEAAkGBgwODQ8NDQ8PDQ4NDg0MDQ0PDRAODgwNExAWFBUQEhIXGyYeFxkjGRISHy8gJCcpLCwsFR4xNTAqNSYrLCkBCQoKDgwOGg8PGiwlHCQqNC8qKSo1KSw1LCksNCwpKiwpLy41KSkyLC8pNSwsKSksLS0pKSksLCksNiwsLCkpKf/AABEIAOEA4QMBIgACEQEDEQH/xAAbAAEAAgMBAQAAAAAAAAAAAAAABgcDBAUBAv/EAEAQAQABAgIGBAoGCgMAAAAAAAABAgMREgQFBnKxsiEkUXMiMTIzNEFhcZGSExZUg6HCFBVCUlOBgpPB0QcjQ//EABoBAQADAQEBAAAAAAAAAAAAAAADBAUCAQb/xAAsEQEAAgECBAMIAwEAAAAAAAAAAQIRAwQFEiExFFFxEyIjMjNBgcFhsdGR/9oADAMBAAIRAxEAPwC8QAAAAAAAAAAAAAAAAAAAAAAAAAAAAAAAAAAAAAAAAAAAAAAAAAAAAAAAAAAAAAAAAAAAAAAAAAAAAAAAAAAAAAAAAAAAAAAAAAAAAAAAAAAAAAAAAAAAAAAAAAautLlVOj3aqZmmqKKpiY8cTgh3620r+Nc+ZL9cejXu7q4II+f4re1dSvLMx0R3SPZnTb1y7XFy5VXEW8YiqcYic3jSRFNkvPXO7/NCVtDhtptoRMz95dV7ADQdAAAAAAAAInr7WF+jSa6aLtdNMRRhTFWER0Of+ttK/jXPmbG0npde7RyuY+P3OreNa8Rae8/eUMz1WLbnwY90cH0+LXk0+6OD7fXx2TAD0AAAAAAAAAAaeuPRr3d1cEDxTvXPot7u6uCA4vneLfUr6Ir93f2Rn/uud1HMleeO2Pirem5MY4TMY9E4ThjHtfOLjbcQ9hpxTlz+XkXxCys0dr1W1NyYnGJmJ7YnCXa1PtHcoqii9VNduZiM09NVv24+uF7S4pS9sXjH893UXhL3kzBEo1tl/wCH3n5WhuNb2OnOpjOHcziMpLnjtj4mKtcU12Y9Eo3q+ZT2u/8AEX5OXHTzc1tl1nmaO2Pi9QPXs9bvb0csJ93ufD1i2M9XtrYTvNHbHxeq3tT4VO9RzQshzs934nPTGCtsoVtJPW6/dRyuZi6O0s9br91HK5eL5vdR8a/rKGe6yLXkx7o4PqaofNryafdHBENq56191RxqfT7ncew0+fGU0ziExzR2x8XqtJlYmg+Ztd3Rywi2m98RMxy4w8rbLO8zR2x8SVb3J8Kr3zxdbzd+Gx0zl7a2FkZo7Y+L1A9RT1uxvzyVJ462m58RWbYxicFbZAFx0AAAA0tdei3u7q4K+xWBrv0W/wB1VwV3mYHFY+JX0Qak9WTF9Zauyr5ZdfZCzTXpNU1RE/R281OPThVMxGKaZYRbbh/tqc/Nh5WnNGVZzLzFIttbNNNVmuIiKqs9NU/vRGExj8ZRnMp6+j7HUmnk5t0nCwtQ6RNzRbVU9MxTln+mcP8AEORtrPmPfd4Ut7ZP0Snfuczn7bz5j33eFLc15m2yzPlH6TTPuI1mTjZeeqUb1fMgeZOtlfQ6N6vmUOGR8afT/EenPV2EB1/PW729HLCfK+2gq65e3o5YXuK/Sj1/Uu9Ts1bM+HTv0c0LLVhZq8Onfo5oWei4THS/4/bzS+6DbTz1y5u2+VysXS2pnrlzdt8rk5mVuY+Nf1lHaesrPteTTuxwQ7a2etfdUcakxs+TTuxwQzbCet/dUcam5xL6H5hNqfK48ysfQPM2u7o5YVpNSytX+Ytd3b5YVeFR71vRzpSzyrS5PhVb08VlyrG7V4VW9Vxd8Wj5Pz+jV+zoahnrdjfnkqT9Xuz9XXLG/PJUsJJwr6VvX9Q90uwA1koAAADQ176Jf7qvgrjMsfX/AKHpHdV8FZ5mHxKM3j0VdaesJPsRPWLvdRzQmiEbCz1i73P54Tde2H0Y/KXS+VFdup6LG9c4QieZKtvZ6NH3rvCEQzMrfR8e34/pBqz70rA2QnqdO/c5nP26n0f33eFLf2NnqVO/c5mpt1YmbNq5H7FyaZ9kVR/uIaOpXOzx/EfpNP00QzJ5sjXE6HThOOFdcT7JxxV9mZ9F1jes4/RXKrePjy1YRP8AJl7XVjRvzTCvS/LOVqK41/didMvzE4xnw/nEREsM6+0yYwm/c6ejymjmT7vdRr1isQ7vqxaMQ2LNXh0b9HNC01W6sszc0izbjpzXKPhE4z+ELSWeGVxFp9Heh90A2rq67c3bfK5GZ09rp69c3bfK4+ZmbiPi29ZQ3n3pWxZ8mndp4ITtlV1v7m3xqTaz5FO7TwQzbqxNN+3c9VduaMfbTV/qps7+M6H/ABZ1flR6alm6ruRVo9mqJxibVHT/AEwq7M2dH1tpNqnLbu10U445Yq6MWXtNeNC0zMd1empyytCuqIiZnoiImZnshVlyvGqZ7ZmfxZb2utKrpmiu9cqpq6JpmromOyWpmdbvcRr4xHZ7qakW7Ors7V12xvzyVLGV5sjZmvTbc+q3TXcn2dGWPxqWG0OG1xpz6/4m0flAGkmAAAAc7aGepaR3VfBV2db92zTXTNFcRVTVGFVMxjEx2S0vq9oP2e18kKO52s61omJQaulN5zCKbA1dZu9zHPCdtXRdV6PZmarVqi3MxlmaaYiZjx4NpPt9KdKnLLvTry1xKH/8hVYRo29d4QhudbWl6vsXsPprdFzLjlzUxOXHx4Nf6vaD9ntfJCpr7O2pebRKLU0ZtbOWjsVPUad+7zOtp+hUX7Vdmvya6cs9sdkx7YnCX3o2i27VOS1RTbpiZmKaYwjGfH0Mq7TT5aRSfLCetcVxKqta6qvaLXNF2mcMfBuRHgVx2xP+GlnXBctU1RlqiKonxxMRMT/Jozs/oM9P6PZ/t0s+/D+vuz0Vp2856Sq3OZ1pfV7Qfs9r5IZbGqNFtzmt2bVFUftRbpifi4jh1vOHnh7eaO7G6gron9KvUzTVMTTZonomInx1zHqx9SWg09LSjSry1WqVisYhW+2NXX7u7a5XFzrW0jU+i3apruWbddc4RNVVETM4eLpYvq9oP2e18kM/U2NrXm2Y6yrW0LTMzlu2PIp3aeDR19qiNLsTbxy1xOe3V+7XHb7J8ToxGHRD1p2rFq8s9lqYzGJVHpei3bFc27tE0VR6p9ftifXDDnW7f0W3cjLcoprjsqpiqPxan1e0H7Pa/twyrcOnPuyqzt5+0qtzvqiJqmKaYmqqeiKYjGZn2RC0Pq9oP2e18kM+jausWvNWrdv200RTPxgjh056y8jbz5uVspqOdGtTXcjC9dwmqPH9HRHip9/rl3gamnSNOsVr2Wq1isYgAdugAAAAAAAAAAAAAAAAAAAAAAAAAAAAAAAAAAAAAAAAAAAAAAAAAAAAAAAAAAAAAAAAAAAAAAAAAAAAAAAAAAAAAAAAAAAAAAAAAAAAAAAAAAAAAAAAAAAAAAAAAAAAAAAAAAAAAAA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g;base64,/9j/4AAQSkZJRgABAQAAAQABAAD/2wCEAAkGBgwODQ8NDQ8PDQ4NDg0MDQ0PDRAODgwNExAWFBUQEhIXGyYeFxkjGRISHy8gJCcpLCwsFR4xNTAqNSYrLCkBCQoKDgwOGg8PGiwlHCQqNC8qKSo1KSw1LCksNCwpKiwpLy41KSkyLC8pNSwsKSksLS0pKSksLCksNiwsLCkpKf/AABEIAOEA4QMBIgACEQEDEQH/xAAbAAEAAgMBAQAAAAAAAAAAAAAABgcDBAUBAv/EAEAQAQABAgIGBAoGCgMAAAAAAAABAgMREgQFBnKxsiEkUXMiMTIzNEFhcZGSExZUg6HCFBVCUlOBgpPB0QcjQ//EABoBAQADAQEBAAAAAAAAAAAAAAADBAUCAQb/xAAsEQEAAgECBAMIAwEAAAAAAAAAAQIRAwQFEiExFFFxEyIjMjNBgcFhsdGR/9oADAMBAAIRAxEAPwC8QAAAAAAAAAAAAAAAAAAAAAAAAAAAAAAAAAAAAAAAAAAAAAAAAAAAAAAAAAAAAAAAAAAAAAAAAAAAAAAAAAAAAAAAAAAAAAAAAAAAAAAAAAAAAAAAAAAAAAAAAAautLlVOj3aqZmmqKKpiY8cTgh3620r+Nc+ZL9cejXu7q4II+f4re1dSvLMx0R3SPZnTb1y7XFy5VXEW8YiqcYic3jSRFNkvPXO7/NCVtDhtptoRMz95dV7ADQdAAAAAAAAInr7WF+jSa6aLtdNMRRhTFWER0Of+ttK/jXPmbG0npde7RyuY+P3OreNa8Rae8/eUMz1WLbnwY90cH0+LXk0+6OD7fXx2TAD0AAAAAAAAAAaeuPRr3d1cEDxTvXPot7u6uCA4vneLfUr6Ir93f2Rn/uud1HMleeO2Pirem5MY4TMY9E4ThjHtfOLjbcQ9hpxTlz+XkXxCys0dr1W1NyYnGJmJ7YnCXa1PtHcoqii9VNduZiM09NVv24+uF7S4pS9sXjH893UXhL3kzBEo1tl/wCH3n5WhuNb2OnOpjOHcziMpLnjtj4mKtcU12Y9Eo3q+ZT2u/8AEX5OXHTzc1tl1nmaO2Pi9QPXs9bvb0csJ93ufD1i2M9XtrYTvNHbHxeq3tT4VO9RzQshzs934nPTGCtsoVtJPW6/dRyuZi6O0s9br91HK5eL5vdR8a/rKGe6yLXkx7o4PqaofNryafdHBENq56191RxqfT7ncew0+fGU0ziExzR2x8XqtJlYmg+Ztd3Rywi2m98RMxy4w8rbLO8zR2x8SVb3J8Kr3zxdbzd+Gx0zl7a2FkZo7Y+L1A9RT1uxvzyVJ462m58RWbYxicFbZAFx0AAAA0tdei3u7q4K+xWBrv0W/wB1VwV3mYHFY+JX0Qak9WTF9Zauyr5ZdfZCzTXpNU1RE/R281OPThVMxGKaZYRbbh/tqc/Nh5WnNGVZzLzFIttbNNNVmuIiKqs9NU/vRGExj8ZRnMp6+j7HUmnk5t0nCwtQ6RNzRbVU9MxTln+mcP8AEORtrPmPfd4Ut7ZP0Snfuczn7bz5j33eFLc15m2yzPlH6TTPuI1mTjZeeqUb1fMgeZOtlfQ6N6vmUOGR8afT/EenPV2EB1/PW729HLCfK+2gq65e3o5YXuK/Sj1/Uu9Ts1bM+HTv0c0LLVhZq8Onfo5oWei4THS/4/bzS+6DbTz1y5u2+VysXS2pnrlzdt8rk5mVuY+Nf1lHaesrPteTTuxwQ7a2etfdUcakxs+TTuxwQzbCet/dUcam5xL6H5hNqfK48ysfQPM2u7o5YVpNSytX+Ytd3b5YVeFR71vRzpSzyrS5PhVb08VlyrG7V4VW9Vxd8Wj5Pz+jV+zoahnrdjfnkqT9Xuz9XXLG/PJUsJJwr6VvX9Q90uwA1koAAADQ176Jf7qvgrjMsfX/AKHpHdV8FZ5mHxKM3j0VdaesJPsRPWLvdRzQmiEbCz1i73P54Tde2H0Y/KXS+VFdup6LG9c4QieZKtvZ6NH3rvCEQzMrfR8e34/pBqz70rA2QnqdO/c5nP26n0f33eFLf2NnqVO/c5mpt1YmbNq5H7FyaZ9kVR/uIaOpXOzx/EfpNP00QzJ5sjXE6HThOOFdcT7JxxV9mZ9F1jes4/RXKrePjy1YRP8AJl7XVjRvzTCvS/LOVqK41/didMvzE4xnw/nEREsM6+0yYwm/c6ejymjmT7vdRr1isQ7vqxaMQ2LNXh0b9HNC01W6sszc0izbjpzXKPhE4z+ELSWeGVxFp9Heh90A2rq67c3bfK5GZ09rp69c3bfK4+ZmbiPi29ZQ3n3pWxZ8mndp4ITtlV1v7m3xqTaz5FO7TwQzbqxNN+3c9VduaMfbTV/qps7+M6H/ABZ1flR6alm6ruRVo9mqJxibVHT/AEwq7M2dH1tpNqnLbu10U445Yq6MWXtNeNC0zMd1empyytCuqIiZnoiImZnshVlyvGqZ7ZmfxZb2utKrpmiu9cqpq6JpmromOyWpmdbvcRr4xHZ7qakW7Ors7V12xvzyVLGV5sjZmvTbc+q3TXcn2dGWPxqWG0OG1xpz6/4m0flAGkmAAAAc7aGepaR3VfBV2db92zTXTNFcRVTVGFVMxjEx2S0vq9oP2e18kKO52s61omJQaulN5zCKbA1dZu9zHPCdtXRdV6PZmarVqi3MxlmaaYiZjx4NpPt9KdKnLLvTry1xKH/8hVYRo29d4QhudbWl6vsXsPprdFzLjlzUxOXHx4Nf6vaD9ntfJCpr7O2pebRKLU0ZtbOWjsVPUad+7zOtp+hUX7Vdmvya6cs9sdkx7YnCX3o2i27VOS1RTbpiZmKaYwjGfH0Mq7TT5aRSfLCetcVxKqta6qvaLXNF2mcMfBuRHgVx2xP+GlnXBctU1RlqiKonxxMRMT/Jozs/oM9P6PZ/t0s+/D+vuz0Vp2856Sq3OZ1pfV7Qfs9r5IZbGqNFtzmt2bVFUftRbpifi4jh1vOHnh7eaO7G6gron9KvUzTVMTTZonomInx1zHqx9SWg09LSjSry1WqVisYhW+2NXX7u7a5XFzrW0jU+i3apruWbddc4RNVVETM4eLpYvq9oP2e18kM/U2NrXm2Y6yrW0LTMzlu2PIp3aeDR19qiNLsTbxy1xOe3V+7XHb7J8ToxGHRD1p2rFq8s9lqYzGJVHpei3bFc27tE0VR6p9ftifXDDnW7f0W3cjLcoprjsqpiqPxan1e0H7Pa/twyrcOnPuyqzt5+0qtzvqiJqmKaYmqqeiKYjGZn2RC0Pq9oP2e18kM+jausWvNWrdv200RTPxgjh056y8jbz5uVspqOdGtTXcjC9dwmqPH9HRHip9/rl3gamnSNOsVr2Wq1isYgAdugAAAAAAAAAAAAAAAAAAAAAAAAAAAAAAAAAAAAAAAAAAAAAAAAAAAAAAAAAAAAAAAAAAAAAAAAAAAAAAAAAAAAAAAAAAAAAAAAAAAAAAAAAAAAAAAAAAAAAAAAAAAAAAAAAAAAAAA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g;base64,/9j/4AAQSkZJRgABAQAAAQABAAD/2wCEAAkGBgwODQ8NDQ8PDQ4NDg0MDQ0PDRAODgwNExAWFBUQEhIXGyYeFxkjGRISHy8gJCcpLCwsFR4xNTAqNSYrLCkBCQoKDgwOGg8PGiwlHCQqNC8qKSo1KSw1LCksNCwpKiwpLy41KSkyLC8pNSwsKSksLS0pKSksLCksNiwsLCkpKf/AABEIAOEA4QMBIgACEQEDEQH/xAAbAAEAAgMBAQAAAAAAAAAAAAAABgcDBAUBAv/EAEAQAQABAgIGBAoGCgMAAAAAAAABAgMREgQFBnKxsiEkUXMiMTIzNEFhcZGSExZUg6HCFBVCUlOBgpPB0QcjQ//EABoBAQADAQEBAAAAAAAAAAAAAAADBAUCAQb/xAAsEQEAAgECBAMIAwEAAAAAAAAAAQIRAwQFEiExFFFxEyIjMjNBgcFhsdGR/9oADAMBAAIRAxEAPwC8QAAAAAAAAAAAAAAAAAAAAAAAAAAAAAAAAAAAAAAAAAAAAAAAAAAAAAAAAAAAAAAAAAAAAAAAAAAAAAAAAAAAAAAAAAAAAAAAAAAAAAAAAAAAAAAAAAAAAAAAAAautLlVOj3aqZmmqKKpiY8cTgh3620r+Nc+ZL9cejXu7q4II+f4re1dSvLMx0R3SPZnTb1y7XFy5VXEW8YiqcYic3jSRFNkvPXO7/NCVtDhtptoRMz95dV7ADQdAAAAAAAAInr7WF+jSa6aLtdNMRRhTFWER0Of+ttK/jXPmbG0npde7RyuY+P3OreNa8Rae8/eUMz1WLbnwY90cH0+LXk0+6OD7fXx2TAD0AAAAAAAAAAaeuPRr3d1cEDxTvXPot7u6uCA4vneLfUr6Ir93f2Rn/uud1HMleeO2Pirem5MY4TMY9E4ThjHtfOLjbcQ9hpxTlz+XkXxCys0dr1W1NyYnGJmJ7YnCXa1PtHcoqii9VNduZiM09NVv24+uF7S4pS9sXjH893UXhL3kzBEo1tl/wCH3n5WhuNb2OnOpjOHcziMpLnjtj4mKtcU12Y9Eo3q+ZT2u/8AEX5OXHTzc1tl1nmaO2Pi9QPXs9bvb0csJ93ufD1i2M9XtrYTvNHbHxeq3tT4VO9RzQshzs934nPTGCtsoVtJPW6/dRyuZi6O0s9br91HK5eL5vdR8a/rKGe6yLXkx7o4PqaofNryafdHBENq56191RxqfT7ncew0+fGU0ziExzR2x8XqtJlYmg+Ztd3Rywi2m98RMxy4w8rbLO8zR2x8SVb3J8Kr3zxdbzd+Gx0zl7a2FkZo7Y+L1A9RT1uxvzyVJ462m58RWbYxicFbZAFx0AAAA0tdei3u7q4K+xWBrv0W/wB1VwV3mYHFY+JX0Qak9WTF9Zauyr5ZdfZCzTXpNU1RE/R281OPThVMxGKaZYRbbh/tqc/Nh5WnNGVZzLzFIttbNNNVmuIiKqs9NU/vRGExj8ZRnMp6+j7HUmnk5t0nCwtQ6RNzRbVU9MxTln+mcP8AEORtrPmPfd4Ut7ZP0Snfuczn7bz5j33eFLc15m2yzPlH6TTPuI1mTjZeeqUb1fMgeZOtlfQ6N6vmUOGR8afT/EenPV2EB1/PW729HLCfK+2gq65e3o5YXuK/Sj1/Uu9Ts1bM+HTv0c0LLVhZq8Onfo5oWei4THS/4/bzS+6DbTz1y5u2+VysXS2pnrlzdt8rk5mVuY+Nf1lHaesrPteTTuxwQ7a2etfdUcakxs+TTuxwQzbCet/dUcam5xL6H5hNqfK48ysfQPM2u7o5YVpNSytX+Ytd3b5YVeFR71vRzpSzyrS5PhVb08VlyrG7V4VW9Vxd8Wj5Pz+jV+zoahnrdjfnkqT9Xuz9XXLG/PJUsJJwr6VvX9Q90uwA1koAAADQ176Jf7qvgrjMsfX/AKHpHdV8FZ5mHxKM3j0VdaesJPsRPWLvdRzQmiEbCz1i73P54Tde2H0Y/KXS+VFdup6LG9c4QieZKtvZ6NH3rvCEQzMrfR8e34/pBqz70rA2QnqdO/c5nP26n0f33eFLf2NnqVO/c5mpt1YmbNq5H7FyaZ9kVR/uIaOpXOzx/EfpNP00QzJ5sjXE6HThOOFdcT7JxxV9mZ9F1jes4/RXKrePjy1YRP8AJl7XVjRvzTCvS/LOVqK41/didMvzE4xnw/nEREsM6+0yYwm/c6ejymjmT7vdRr1isQ7vqxaMQ2LNXh0b9HNC01W6sszc0izbjpzXKPhE4z+ELSWeGVxFp9Heh90A2rq67c3bfK5GZ09rp69c3bfK4+ZmbiPi29ZQ3n3pWxZ8mndp4ITtlV1v7m3xqTaz5FO7TwQzbqxNN+3c9VduaMfbTV/qps7+M6H/ABZ1flR6alm6ruRVo9mqJxibVHT/AEwq7M2dH1tpNqnLbu10U445Yq6MWXtNeNC0zMd1empyytCuqIiZnoiImZnshVlyvGqZ7ZmfxZb2utKrpmiu9cqpq6JpmromOyWpmdbvcRr4xHZ7qakW7Ors7V12xvzyVLGV5sjZmvTbc+q3TXcn2dGWPxqWG0OG1xpz6/4m0flAGkmAAAAc7aGepaR3VfBV2db92zTXTNFcRVTVGFVMxjEx2S0vq9oP2e18kKO52s61omJQaulN5zCKbA1dZu9zHPCdtXRdV6PZmarVqi3MxlmaaYiZjx4NpPt9KdKnLLvTry1xKH/8hVYRo29d4QhudbWl6vsXsPprdFzLjlzUxOXHx4Nf6vaD9ntfJCpr7O2pebRKLU0ZtbOWjsVPUad+7zOtp+hUX7Vdmvya6cs9sdkx7YnCX3o2i27VOS1RTbpiZmKaYwjGfH0Mq7TT5aRSfLCetcVxKqta6qvaLXNF2mcMfBuRHgVx2xP+GlnXBctU1RlqiKonxxMRMT/Jozs/oM9P6PZ/t0s+/D+vuz0Vp2856Sq3OZ1pfV7Qfs9r5IZbGqNFtzmt2bVFUftRbpifi4jh1vOHnh7eaO7G6gron9KvUzTVMTTZonomInx1zHqx9SWg09LSjSry1WqVisYhW+2NXX7u7a5XFzrW0jU+i3apruWbddc4RNVVETM4eLpYvq9oP2e18kM/U2NrXm2Y6yrW0LTMzlu2PIp3aeDR19qiNLsTbxy1xOe3V+7XHb7J8ToxGHRD1p2rFq8s9lqYzGJVHpei3bFc27tE0VR6p9ftifXDDnW7f0W3cjLcoprjsqpiqPxan1e0H7Pa/twyrcOnPuyqzt5+0qtzvqiJqmKaYmqqeiKYjGZn2RC0Pq9oP2e18kM+jausWvNWrdv200RTPxgjh056y8jbz5uVspqOdGtTXcjC9dwmqPH9HRHip9/rl3gamnSNOsVr2Wq1isYgAdugAAAAAAAAAAAAAAAAAAAAAAAAAAAAAAAAAAAAAAAAAAAAAAAAAAAAAAAAAAAAAAAAAAAAAAAAAAAAAAAAAAAAAAAAAAAAAAAAAAAAAAAAAAAAAAAAAAAAAAAAAAAAAAAAAAAAAAA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g;base64,/9j/4AAQSkZJRgABAQAAAQABAAD/2wCEAAkGBgwODQ8NDQ8PDQ4NDg0MDQ0PDRAODgwNExAWFBUQEhIXGyYeFxkjGRISHy8gJCcpLCwsFR4xNTAqNSYrLCkBCQoKDgwOGg8PGiwlHCQqNC8qKSo1KSw1LCksNCwpKiwpLy41KSkyLC8pNSwsKSksLS0pKSksLCksNiwsLCkpKf/AABEIAOEA4QMBIgACEQEDEQH/xAAbAAEAAgMBAQAAAAAAAAAAAAAABgcDBAUBAv/EAEAQAQABAgIGBAoGCgMAAAAAAAABAgMREgQFBnKxsiEkUXMiMTIzNEFhcZGSExZUg6HCFBVCUlOBgpPB0QcjQ//EABoBAQADAQEBAAAAAAAAAAAAAAADBAUCAQb/xAAsEQEAAgECBAMIAwEAAAAAAAAAAQIRAwQFEiExFFFxEyIjMjNBgcFhsdGR/9oADAMBAAIRAxEAPwC8QAAAAAAAAAAAAAAAAAAAAAAAAAAAAAAAAAAAAAAAAAAAAAAAAAAAAAAAAAAAAAAAAAAAAAAAAAAAAAAAAAAAAAAAAAAAAAAAAAAAAAAAAAAAAAAAAAAAAAAAAAautLlVOj3aqZmmqKKpiY8cTgh3620r+Nc+ZL9cejXu7q4II+f4re1dSvLMx0R3SPZnTb1y7XFy5VXEW8YiqcYic3jSRFNkvPXO7/NCVtDhtptoRMz95dV7ADQdAAAAAAAAInr7WF+jSa6aLtdNMRRhTFWER0Of+ttK/jXPmbG0npde7RyuY+P3OreNa8Rae8/eUMz1WLbnwY90cH0+LXk0+6OD7fXx2TAD0AAAAAAAAAAaeuPRr3d1cEDxTvXPot7u6uCA4vneLfUr6Ir93f2Rn/uud1HMleeO2Pirem5MY4TMY9E4ThjHtfOLjbcQ9hpxTlz+XkXxCys0dr1W1NyYnGJmJ7YnCXa1PtHcoqii9VNduZiM09NVv24+uF7S4pS9sXjH893UXhL3kzBEo1tl/wCH3n5WhuNb2OnOpjOHcziMpLnjtj4mKtcU12Y9Eo3q+ZT2u/8AEX5OXHTzc1tl1nmaO2Pi9QPXs9bvb0csJ93ufD1i2M9XtrYTvNHbHxeq3tT4VO9RzQshzs934nPTGCtsoVtJPW6/dRyuZi6O0s9br91HK5eL5vdR8a/rKGe6yLXkx7o4PqaofNryafdHBENq56191RxqfT7ncew0+fGU0ziExzR2x8XqtJlYmg+Ztd3Rywi2m98RMxy4w8rbLO8zR2x8SVb3J8Kr3zxdbzd+Gx0zl7a2FkZo7Y+L1A9RT1uxvzyVJ462m58RWbYxicFbZAFx0AAAA0tdei3u7q4K+xWBrv0W/wB1VwV3mYHFY+JX0Qak9WTF9Zauyr5ZdfZCzTXpNU1RE/R281OPThVMxGKaZYRbbh/tqc/Nh5WnNGVZzLzFIttbNNNVmuIiKqs9NU/vRGExj8ZRnMp6+j7HUmnk5t0nCwtQ6RNzRbVU9MxTln+mcP8AEORtrPmPfd4Ut7ZP0Snfuczn7bz5j33eFLc15m2yzPlH6TTPuI1mTjZeeqUb1fMgeZOtlfQ6N6vmUOGR8afT/EenPV2EB1/PW729HLCfK+2gq65e3o5YXuK/Sj1/Uu9Ts1bM+HTv0c0LLVhZq8Onfo5oWei4THS/4/bzS+6DbTz1y5u2+VysXS2pnrlzdt8rk5mVuY+Nf1lHaesrPteTTuxwQ7a2etfdUcakxs+TTuxwQzbCet/dUcam5xL6H5hNqfK48ysfQPM2u7o5YVpNSytX+Ytd3b5YVeFR71vRzpSzyrS5PhVb08VlyrG7V4VW9Vxd8Wj5Pz+jV+zoahnrdjfnkqT9Xuz9XXLG/PJUsJJwr6VvX9Q90uwA1koAAADQ176Jf7qvgrjMsfX/AKHpHdV8FZ5mHxKM3j0VdaesJPsRPWLvdRzQmiEbCz1i73P54Tde2H0Y/KXS+VFdup6LG9c4QieZKtvZ6NH3rvCEQzMrfR8e34/pBqz70rA2QnqdO/c5nP26n0f33eFLf2NnqVO/c5mpt1YmbNq5H7FyaZ9kVR/uIaOpXOzx/EfpNP00QzJ5sjXE6HThOOFdcT7JxxV9mZ9F1jes4/RXKrePjy1YRP8AJl7XVjRvzTCvS/LOVqK41/didMvzE4xnw/nEREsM6+0yYwm/c6ejymjmT7vdRr1isQ7vqxaMQ2LNXh0b9HNC01W6sszc0izbjpzXKPhE4z+ELSWeGVxFp9Heh90A2rq67c3bfK5GZ09rp69c3bfK4+ZmbiPi29ZQ3n3pWxZ8mndp4ITtlV1v7m3xqTaz5FO7TwQzbqxNN+3c9VduaMfbTV/qps7+M6H/ABZ1flR6alm6ruRVo9mqJxibVHT/AEwq7M2dH1tpNqnLbu10U445Yq6MWXtNeNC0zMd1empyytCuqIiZnoiImZnshVlyvGqZ7ZmfxZb2utKrpmiu9cqpq6JpmromOyWpmdbvcRr4xHZ7qakW7Ors7V12xvzyVLGV5sjZmvTbc+q3TXcn2dGWPxqWG0OG1xpz6/4m0flAGkmAAAAc7aGepaR3VfBV2db92zTXTNFcRVTVGFVMxjEx2S0vq9oP2e18kKO52s61omJQaulN5zCKbA1dZu9zHPCdtXRdV6PZmarVqi3MxlmaaYiZjx4NpPt9KdKnLLvTry1xKH/8hVYRo29d4QhudbWl6vsXsPprdFzLjlzUxOXHx4Nf6vaD9ntfJCpr7O2pebRKLU0ZtbOWjsVPUad+7zOtp+hUX7Vdmvya6cs9sdkx7YnCX3o2i27VOS1RTbpiZmKaYwjGfH0Mq7TT5aRSfLCetcVxKqta6qvaLXNF2mcMfBuRHgVx2xP+GlnXBctU1RlqiKonxxMRMT/Jozs/oM9P6PZ/t0s+/D+vuz0Vp2856Sq3OZ1pfV7Qfs9r5IZbGqNFtzmt2bVFUftRbpifi4jh1vOHnh7eaO7G6gron9KvUzTVMTTZonomInx1zHqx9SWg09LSjSry1WqVisYhW+2NXX7u7a5XFzrW0jU+i3apruWbddc4RNVVETM4eLpYvq9oP2e18kM/U2NrXm2Y6yrW0LTMzlu2PIp3aeDR19qiNLsTbxy1xOe3V+7XHb7J8ToxGHRD1p2rFq8s9lqYzGJVHpei3bFc27tE0VR6p9ftifXDDnW7f0W3cjLcoprjsqpiqPxan1e0H7Pa/twyrcOnPuyqzt5+0qtzvqiJqmKaYmqqeiKYjGZn2RC0Pq9oP2e18kM+jausWvNWrdv200RTPxgjh056y8jbz5uVspqOdGtTXcjC9dwmqPH9HRHip9/rl3gamnSNOsVr2Wq1isYgAdugAAAAAAAAAAAAAAAAAAAAAAAAAAAAAAAAAAAAAAAAAAAAAAAAAAAAAAAAAAAAAAAAAAAAAAAAAAAAAAAAAAAAAAAAAAAAAAAAAAAAAAAAAAAAAAAAAAAAAAAAAAAAAAAAAAAAAAA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http://t0.gstatic.com/images?q=tbn:ANd9GcSMOAfHxtdH8R8-xDDA_jW-RiyK3Tk4ltPyn-vQzYe6b4Qrrv6Tz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033836"/>
            <a:ext cx="2133600" cy="2133601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4" descr="data:image/jpg;base64,/9j/4AAQSkZJRgABAQAAAQABAAD/2wCEAAkGBhQSEBUUEBQVFBUVFBQUFBQXFBUUFBQUFRQVFBQUFRQXHSYeFxkjGRUVHy8gIycpLCwsFR4xNTAqNSYsLCkBCQoKDgwOGg8PGiokHyQsLCkpLCwyLCkpKSwtLCwsKSwtLCksKSwsLCwsLCwsLCksLCkpLCwsKSwsKSwpLCwsLP/AABEIAPEA0QMBIgACEQEDEQH/xAAcAAEAAgMBAQEAAAAAAAAAAAAAAQcCAwUGBAj/xABJEAACAQIBCAYGBwQHCQEAAAAAAQIDEQQFBhIhMVFSkQcTQWFxgRQVIjJToUJicpKx0fAjosHhMzRUY4KTwhckRHN0srPS4hb/xAAbAQEAAgMBAQAAAAAAAAAAAAAAAQUCBAYDB//EADARAAIBAgQFAwMDBQEAAAAAAAABAgMRBBITUQUUITFSFUFhIjKRobHBYnGB0eEG/9oADAMBAAIRAxEAPwC8QAAAAAAAAAAAAAAAAAAAACJMwr1owi5TajGKblJuySWttt7EVPnf0nTrXpYGTp0tjr7KlT/l8EfrbX2W2vyqVY01eRhOagrs95nBnvhcHeNWelU7KMPbqvxje0V3yaR4HKnS3iZ6sNSp0I9kp/tanjZWjH948JGNr97u3tbe9t7X3syRVVcdOXSPQ0pYmT+3oWj0YZw4jE18SsTWlUShRlFNRjGLcqqloqKVr2jyLFKu6GqT63FStq0aEL/WTqya5Si/MtIssM3KmnI26LcoJsAA2D1AAAAAAAAAAAAAAAAAAAAAAAAAAABjKdiWeA6Vs5nSorC0napXT6xp2cKOyVn2Ob9nwUjCc1COZmMpKKuzyvSBnq8ZUdGhL/dYPW1/xE4v3nvpprUu1q+48i2QGc9VqupK7KmpUc3dgySIRuwuGlUnCnT1zqTUIeMna/glrfcmeSTk7IxRbPRHk7QwUqjX9NWlJbdcIJU46uz3ZPwaPcnx5JyfGhQp0Ye7ThGC8Iq1z7DpqccsUi4gssUgADMyAAAAAAAAAAAAAAAAAAAAAAAAAAAIlsPzxnBlh4vFVq/ZOVqfdSh7NNeavLxmy6c/Mouhk7EzTtLqnCOtr2qn7ONmu28tXeUKo21Lssisx87JRNLFy6KJBIRKiVJoiKLJ6Kc2Hf0yqtTTjh019F+9V89i7k32nAzJzIljZKpVTjhovW9jrtfQj9S+2Xkt5dNGgoxSikkkkklZJJWSS3Fpg8P1zyNvD0rvMzYkSQLlqWBIAAAAAAAAAAAAAAAAAIuSfNjsfTowlUrTjThHW5SajFebK+y30wRV44Kk6n97VvTh4xhbTl56OzzMJ1IwV5MxlNR7ssm4uULj8+8dWb0sTKC4aSjSiuy19cn5yONWxc5+/Vqz+1VqS/FmnLH012TZrvEwXY/SekLn5ppzcXeMpRe+M5RfNNHSwedOMpf0WKrLulPrY8qulcxjj4PuhzUT9CXFypckdL1eDSxVKFWPbOl+zqW+xJuMn4OJ7/IWeGFxeqhVTn205exUX+B634q6NuFaFT7We8akZdmcXpcrpZNcXtnWoRXjGoqn4QZTjL8zpzXhj6UadSc4KNRVE4WvdRlFJ3T1Wk/kcLDdEWDi71JVqnc56MeUEn8zUxOHnVnddjWr0pzl0KjoUpTmoU4ynN7IQTlJ+S2eJYea3RU5NVMfqW1YeLvfd1slt+yvNvYe4pYTB4Cm2lRw0O2T0YX8W9cmeYyz0wUIXWEhLEPid6VL70lpS8o27yIYanR+qozGNCMOs2e9o0lGKjFJJWSSVkktiS7BWxEYK85RiltcmopebKNyt0h46vddd1MeCitDftnK8nqe9eCPOV/blpVL1JcU26kvvTbZnLHU4/arno8TFdEfoaedGEW3E0P86n+ZsoZfw82lCvRk3sSqwb5Jn50UI9kUvJEOnHtjHkjy9Q/pMOb+D9Npk3Pzfk/KdWh/V61WjbshNqP3Pd+R7DIvSziKdlioRxEe2cEqdZa9uj7kvD2T3hjacuj6HpHEwffoXADk5Bznw+MhpYeopW96D9mpD7cHrXjsOqmbidzZTuSACQAAAACLgBnm8789qWBglJdZWmn1dJOzaWpzm/oQT7e3YkzZnlnXDA4dz1SqzvGjTb9+e921qC2t+C2tFHYvGTq1JVa0nOpN3nN6r7kl9GKWpRWxGnicSqSsu5r1q2n0Xc+nLWW62LqdZiZ6bTvGC1UqfdCHZ9p6+/sOe2SYlJKcpu7ZWybk7sBixDMSALgMkgm5EkntWtPU+1PentT8An+IuE7dib2Ovg88sdSVqWKqpdiloVbeDqRbXM218+8oTVpYuol9SNKm/vQgn8zhXB7a9TyZ6a09ya03OWnUlKcuOcnOW2+py1oAHk5N9zzbb7gNBAgggkAARMkyAQDfhcVOlONSlOVOpH3ZxdpLu71vT1MtvMbpDjirUcTaniLey1qp10u2HDPfDu1X7KeuZxvdNNppqUWm04yWtST7GmbNDESpO3se9Ks4P4P0qmSeT6Pc6ZY3DN1V+0pS6uU0moVGkmpxey/Elsfij1hfRkpK6LRNNXQABkSDTia6hGU5aoxTk33JXZtPOZ246yjSX0val9lbF5v8Ga+JrqhSdR+x60aTqzUEVLnLlarjMTOtKM7e5Si07Qpp7Et7etnJeHnwS5FlOK7uRGgtyOPnxBzk5NG3LgUZO7mVt6NPglyIeEqcEuRZOityI0UYc98BcBj5Fceh1Phz5EPBVPhy5FkpEMc8/EyXAIeRW/oFX4cuRPoFT4cuRYxJHPvxJ9Ap+TK3WAqfDlyHoFTglyLHRNhz78R6DT8mVusBV+HLkSsn1fhy5FjBEeoPxJ9Bp+TK69XVfhy5D1dV+HLkWMQh6g/EegUvJlderqvw5cifVtX4cuRYpI597Eeg0vJlc+rKvw5ch6sq/DlyLGsSTz72J9BpeTK49W1vhy5E+q63wp8ixkSOefiY+g0vJlcrJdb4U+R63M3o5niZdZi4yp0Vsh7s63i1rjT+cu5bfWZAyX11S8v6OD1/WltUfDf5bz2sYJLUXvDacqy1Zqy9iuxGApUZ5Ytvc1YXCRpwUKcVGMUlGKVlFLYkjeRYkvrGKVgACSTFs8FlXF9ZXnLs0nGP2Yavxu/M9rlDEaFKc+GMnr2XS1FfQWpHN8dq2jGmv7lvwundyn/gAXMbnLl9YlENi5FwLEoh/wAAQ/4EEki5FyQSEwQibkWADIv+vMlAEgxMkyL9SAybGJNyQZEC5IfUglEqLbSWttqKXe3ZfiQdTNvDaeITeyEXL/E/Zj/qNnDUtarGnueFeppwctj1WTMCqNOMFrstb4pPXJ+bPsMUZH0KEVCKiuyOSbcndgAGZAAABws88eqWDnJpu7jCy2+1JIr15wR4ZfL8z1nSi/8AdKffiIX/AMuo/wAUiuGzmuLQjOqr7HY8Ew0J4fNLd/wdh5wR4JfukPL64Jc0cYFRpQLzlKex2fXy4Jc0Y+vlwPmjkXFyNGmTytPY6/r1cD5oevlwP738jkXA0oL2HK09jrevvqP738h6+/u/3v5HKuGTpQ2HLU9jqevvqfvfyHr58H738jlIlEaUNieWp7HU9fPgX3v5EevXwLmzmAKjDYcvT2Op69fAubI9eS4FzZzCRpQ2HL09jpevZcK5sl5clwrmzmEjSjsRy9PY6Sy7LhXNk+vJcK5s5jJROlDYcvT2OmsuT4V8z2vR5iXVp1ptJNVFDV2qMFJf97K6RYnRnb0arbb18tLx0IW+Vi04bSgq6dvYpeM04Qwzyr3R7CxJBJ1BxYAAAAAB43pR/qtL/qIf+Oqit2Wj0j074CbSvo1KUvBdZFN8myrWc9xRWqJ/B3HAZXw1tm/4IABTnQAAXIAABIJJMbgkgmwCAYIJIuCACSLkpgE3DIJuSQLGRhclMXIaNiZ7zovrrQxEO1VYz8p04xXzpv5Hgos9HmFlDq8aot6q0HT2/Ti9OHm/aXIscBPLWV/cqeLUnUws0vbr+C00SYoyOnOAAAAAAAOJnlScsBiFHb1UnyV/4FL+lX122l+4mipwlGSupJxa7GmrNPyZ+f6lB03KD205SpvbthJx7fD5lRxGCbjJnYf+bqJxnT+U/wCDL0h7h6S9xqYZVZI7HWZUbViXuHpD3I0oDJHYjKbvSGFiH3Gu4IyR2Jymzr33E9e+41GQyx2Iyoz659xPXPuNSJQyR2JUUZ9c+4dazWSRkjsTlRn1r7gqz7jEDIhlRl1z/SJ65/pGAJyoZUZ9a/0h1r/SMAMiGVGxVmbKWKlGUZLbCcZq2p3hJS1Ps2W8zQjKLMl9LujznBSTTL3yblCFelCrTd4TipRfcz6yrMwM6OoqLD1X+zqS/Zt2Sp1Htj4Sfz8S0lI6WjVVWGZHzTH4OWErOD7e3yiQLg9jRAAAMWUxn5k/qcoVd1VRrLb9JaMv3o/NF0WPA9K2S70qVdLXTl1c326FTUuU1Hn3Gpi6eem/gueCYjRxST7S6f6K1bDJkQmUJ9DIQS/gEyLmJJkiWiEw5Am5kDG5NwQSgv1zIuEwSSSY3/XmGQLmRJjpE3JuLkghMAXJBBJIuESjG5KIIMnZrXsPdZnZ+9WlRxknoqyp13rt2KFV/hPnvfhEZJntRrSpSujRxmDpYuGSp/h+6L/p1E1q1mZS+Qc7q+ESjTaqUvhTbtH7EtsPDWu4tPNzLixdBVowlBNyVpWv7Ls2mtqvfX3F7RxEavbucHjuGVcI7y6x9n/w6oANgrAfBlvJqxGHqUn9OLjfc+x8z7yGLXJUnFpo/MGKnVpzlCcnGUJypyW6UXZ/rvNPplTjfyPd9L+b3U4pYmCtDEK07dleC2v7ULPxg97PAMmNGm19qOsw+KnVpqWZmxYqpxv5D0qpxs1BIy0Kfij31Z7s2+lVL++/kHianHL5fkar/rkGNCn4oas92bfSJ8ciJYmfHL5GtMlonRp+KJ1Jbs2ekz45cwq8+OXM1oDRp+KGpPdmfXz45cw6suOXMwA0afihqS3ZmqsuOXMKpLjn95mKA0obIjPLcydWXFLmOtlf35feZiBpQ2Qzy3M+tlxS5snrJcUubNdyX5DShshnluZ9ZLilzY0pcUubMUShpQ2RGaW5KqPilzZlpvifMxTJihpx2GZ7m2lCcmoQu5zlGEFtbnOShFW7dckfo/IeSo4bD0qENlOCjftk170n3t3fmVP0S5C67FuvJexh1q7601Zfdg2/8aLnR5tK/RHP8RrOdTJfsSAAVgAABxc7c3o43CVKEtTkr05cFSOuEufybPzlWpSi5RmtGcZOM49sZxbjJeTTP1NJFQdL2afV1FjKS9mo1Cuktk9kKursaSi+9RM4OzLHAV8ksj7P9ys0DNR8SNE97Mu9SO6IsHH9bidHx5CwsxqR3RC/j+RNgl+rE2JysnUjuiLkoi5kv1qGV7EasN0QQZcyF4DK9hrQ3QIJt3fIlLxGR7Ea1PyX5IJZNn3kaL3MZJbEa9PyX5AsS09zJ17nyGSWzHMUvJfkx5GSCXcydF7nyJ057MczS8l+UEbaNJyajFOUpSjCEVtlKb0YrzbSMY03uZY3RLmrp1HjKsWo024UE1bSqWtOr4RT0V3uW485xlFdUeNXGU4wbi02WDmhm6sFhKdFWcknKpJL36stc5eF9S7kjtkRJNc5xtyd2AACAAAAz5sdhI1acqdSKlCStKL1ppn0gApPOLNZYWvKDjeErypS4o9sX9aLdn4p9pyvQYbkXZnDkOGKounPU9sJdsJLY1+taZUOMwU6NSVOqrTi7Pc12SW+LWw6vh2IhXhllbMv1+TlcfRqUJ3TeV/p8HwLBQ4Q8JHhPpMJItlTjsVjq1PJmj0SO5bWS8LHcja1+LJsTkjsRrVN2aFhY8KJ9GjwrtNv52CX8Sckdhqz3ZpeFjuQ9HjuRtYSGSOxGrPdmr0eO5cg8Oty5GxoE5FsYurLc1dRHcuRLoxvsXIzaJf65k5UFUka+pW5ckOpW5ckZ2MkMq2GeT9zBUVuXIyjSW5ciYo34TCyqTjTprSnN2ivHte5La2YSyxV2ZxcpNJH2Zu5AeKxEaaVoq0qkuGG7xb1Lz3FyYXDRpwUIJKMVZJdiRzc2s344SioLXJ+1UnxS39yWxLcjsnG4/F8xU+n7V2/2ddgMLoQ+ruyESAV5YAAAAAAAAAENHAzqzWji4XXs1Yr2J/6ZLti/ltPQEMzp1JU5KUXZnnVpRqxcZLoUZisJOlN06kXGcdsX+KfanvNMi5ctZvUsVG1WOte7NapRfczwuUujjEQd6Mo1V3vQn+T+R1OG4rTqK1R2f6HLYnhtWk/oV0eTt/ESR2f/wAhi/7PP70PzPswmYOKm1pRhTW+Urv7sfzN2WMoRV3NGlHDVW7KL/B5lL8T6cDk6rW1Uacqmvalq85bPmWLkno6oU7Os3Wlulqgn3QW3zuepo0IwVopRS2JJJckVdfjMV0pK/8Acs6HCJy61HYrHC9HGKl7zp01ubc38kfaui2p/aIf5b/9ixCStlxXEy97FlHhOHXdMrSv0YV17lWnLxjKP4XOJj808VRvp0W0vpU/bXJa/kXNYhxM6fF8RH7rMwqcIoyX03RQf6/O5JceV808PiNdSmlL4kfZnzW3zPJY/owqJ3oVYyW6otGX3o7eRcUeL0Z/f9L/AEKmtwqtT+3qvg8PomSiei/2f4y/uU/HrP8A5OrgOjGo3evVUVupq7+9LZyNmfEcPFXz/jqa0cBXk7KLPH4TCSqTUKUXOb2RW3xb7F3lpZpZpRwsdKdpVpL2pdkVwQ7vxOjkfIFHDR0aMEt8nrlLxk9bOkjncbxGWI+iHSP7nQ4Lhyo/XPrL9hYkAqi2NdSsopttJJXbbskltbe4ww2LjUWlTlGcdl4yUldd61Hy5bwcqlO0NbjKM9G7ipaLvo37Ox7rpHxZr5HqUVJ1XrloqzelL2dJac5bHJ3XgopGSist7mDk72O8CLAxMyQAAAAAAAAQwAAQSAEAACCAyQCSQAACGAAAAAAiQAAAACGEAASAAD/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6" descr="data:image/jpg;base64,/9j/4AAQSkZJRgABAQAAAQABAAD/2wCEAAkGBhQSEBUUEBQVFBUVFBQUFBQXFBUUFBQUFRQVFBQUFRQXHSYeFxkjGRUVHy8gIycpLCwsFR4xNTAqNSYsLCkBCQoKDgwOGg8PGiokHyQsLCkpLCwyLCkpKSwtLCwsKSwtLCksKSwsLCwsLCwsLCksLCkpLCwsKSwsKSwpLCwsLP/AABEIAPEA0QMBIgACEQEDEQH/xAAcAAEAAgMBAQEAAAAAAAAAAAAAAQcCAwUGBAj/xABJEAACAQIBCAYGBwQHCQEAAAAAAQIDEQQFBhIhMVFSkQcTQWFxgRQVIjJToUJicpKx0fAjosHhMzRUY4KTwhckRHN0srPS4hb/xAAbAQEAAgMBAQAAAAAAAAAAAAAAAQUCBAYDB//EADARAAIBAgQFAwMDBQEAAAAAAAABAgMRBBITUQUUITFSFUFhIjKRobHBYnGB0eEG/9oADAMBAAIRAxEAPwC8QAAAAAAAAAAAAAAAAAAAACJMwr1owi5TajGKblJuySWttt7EVPnf0nTrXpYGTp0tjr7KlT/l8EfrbX2W2vyqVY01eRhOagrs95nBnvhcHeNWelU7KMPbqvxje0V3yaR4HKnS3iZ6sNSp0I9kp/tanjZWjH948JGNr97u3tbe9t7X3syRVVcdOXSPQ0pYmT+3oWj0YZw4jE18SsTWlUShRlFNRjGLcqqloqKVr2jyLFKu6GqT63FStq0aEL/WTqya5Si/MtIssM3KmnI26LcoJsAA2D1AAAAAAAAAAAAAAAAAAAAAAAAAAABjKdiWeA6Vs5nSorC0napXT6xp2cKOyVn2Ob9nwUjCc1COZmMpKKuzyvSBnq8ZUdGhL/dYPW1/xE4v3nvpprUu1q+48i2QGc9VqupK7KmpUc3dgySIRuwuGlUnCnT1zqTUIeMna/glrfcmeSTk7IxRbPRHk7QwUqjX9NWlJbdcIJU46uz3ZPwaPcnx5JyfGhQp0Ye7ThGC8Iq1z7DpqccsUi4gssUgADMyAAAAAAAAAAAAAAAAAAAAAAAAAAAIlsPzxnBlh4vFVq/ZOVqfdSh7NNeavLxmy6c/Mouhk7EzTtLqnCOtr2qn7ONmu28tXeUKo21Lssisx87JRNLFy6KJBIRKiVJoiKLJ6Kc2Hf0yqtTTjh019F+9V89i7k32nAzJzIljZKpVTjhovW9jrtfQj9S+2Xkt5dNGgoxSikkkkklZJJWSS3Fpg8P1zyNvD0rvMzYkSQLlqWBIAAAAAAAAAAAAAAAAAIuSfNjsfTowlUrTjThHW5SajFebK+y30wRV44Kk6n97VvTh4xhbTl56OzzMJ1IwV5MxlNR7ssm4uULj8+8dWb0sTKC4aSjSiuy19cn5yONWxc5+/Vqz+1VqS/FmnLH012TZrvEwXY/SekLn5ppzcXeMpRe+M5RfNNHSwedOMpf0WKrLulPrY8qulcxjj4PuhzUT9CXFypckdL1eDSxVKFWPbOl+zqW+xJuMn4OJ7/IWeGFxeqhVTn205exUX+B634q6NuFaFT7We8akZdmcXpcrpZNcXtnWoRXjGoqn4QZTjL8zpzXhj6UadSc4KNRVE4WvdRlFJ3T1Wk/kcLDdEWDi71JVqnc56MeUEn8zUxOHnVnddjWr0pzl0KjoUpTmoU4ynN7IQTlJ+S2eJYea3RU5NVMfqW1YeLvfd1slt+yvNvYe4pYTB4Cm2lRw0O2T0YX8W9cmeYyz0wUIXWEhLEPid6VL70lpS8o27yIYanR+qozGNCMOs2e9o0lGKjFJJWSSVkktiS7BWxEYK85RiltcmopebKNyt0h46vddd1MeCitDftnK8nqe9eCPOV/blpVL1JcU26kvvTbZnLHU4/arno8TFdEfoaedGEW3E0P86n+ZsoZfw82lCvRk3sSqwb5Jn50UI9kUvJEOnHtjHkjy9Q/pMOb+D9Npk3Pzfk/KdWh/V61WjbshNqP3Pd+R7DIvSziKdlioRxEe2cEqdZa9uj7kvD2T3hjacuj6HpHEwffoXADk5Bznw+MhpYeopW96D9mpD7cHrXjsOqmbidzZTuSACQAAAACLgBnm8789qWBglJdZWmn1dJOzaWpzm/oQT7e3YkzZnlnXDA4dz1SqzvGjTb9+e921qC2t+C2tFHYvGTq1JVa0nOpN3nN6r7kl9GKWpRWxGnicSqSsu5r1q2n0Xc+nLWW62LqdZiZ6bTvGC1UqfdCHZ9p6+/sOe2SYlJKcpu7ZWybk7sBixDMSALgMkgm5EkntWtPU+1PentT8An+IuE7dib2Ovg88sdSVqWKqpdiloVbeDqRbXM218+8oTVpYuol9SNKm/vQgn8zhXB7a9TyZ6a09ya03OWnUlKcuOcnOW2+py1oAHk5N9zzbb7gNBAgggkAARMkyAQDfhcVOlONSlOVOpH3ZxdpLu71vT1MtvMbpDjirUcTaniLey1qp10u2HDPfDu1X7KeuZxvdNNppqUWm04yWtST7GmbNDESpO3se9Ks4P4P0qmSeT6Pc6ZY3DN1V+0pS6uU0moVGkmpxey/Elsfij1hfRkpK6LRNNXQABkSDTia6hGU5aoxTk33JXZtPOZ246yjSX0val9lbF5v8Ga+JrqhSdR+x60aTqzUEVLnLlarjMTOtKM7e5Si07Qpp7Et7etnJeHnwS5FlOK7uRGgtyOPnxBzk5NG3LgUZO7mVt6NPglyIeEqcEuRZOityI0UYc98BcBj5Fceh1Phz5EPBVPhy5FkpEMc8/EyXAIeRW/oFX4cuRPoFT4cuRYxJHPvxJ9Ap+TK3WAqfDlyHoFTglyLHRNhz78R6DT8mVusBV+HLkSsn1fhy5FjBEeoPxJ9Bp+TK69XVfhy5D1dV+HLkWMQh6g/EegUvJlderqvw5cifVtX4cuRYpI597Eeg0vJlc+rKvw5ch6sq/DlyLGsSTz72J9BpeTK49W1vhy5E+q63wp8ixkSOefiY+g0vJlcrJdb4U+R63M3o5niZdZi4yp0Vsh7s63i1rjT+cu5bfWZAyX11S8v6OD1/WltUfDf5bz2sYJLUXvDacqy1Zqy9iuxGApUZ5Ytvc1YXCRpwUKcVGMUlGKVlFLYkjeRYkvrGKVgACSTFs8FlXF9ZXnLs0nGP2Yavxu/M9rlDEaFKc+GMnr2XS1FfQWpHN8dq2jGmv7lvwundyn/gAXMbnLl9YlENi5FwLEoh/wAAQ/4EEki5FyQSEwQibkWADIv+vMlAEgxMkyL9SAybGJNyQZEC5IfUglEqLbSWttqKXe3ZfiQdTNvDaeITeyEXL/E/Zj/qNnDUtarGnueFeppwctj1WTMCqNOMFrstb4pPXJ+bPsMUZH0KEVCKiuyOSbcndgAGZAAABws88eqWDnJpu7jCy2+1JIr15wR4ZfL8z1nSi/8AdKffiIX/AMuo/wAUiuGzmuLQjOqr7HY8Ew0J4fNLd/wdh5wR4JfukPL64Jc0cYFRpQLzlKex2fXy4Jc0Y+vlwPmjkXFyNGmTytPY6/r1cD5oevlwP738jkXA0oL2HK09jrevvqP738h6+/u/3v5HKuGTpQ2HLU9jqevvqfvfyHr58H738jlIlEaUNieWp7HU9fPgX3v5EevXwLmzmAKjDYcvT2Op69fAubI9eS4FzZzCRpQ2HL09jpevZcK5sl5clwrmzmEjSjsRy9PY6Sy7LhXNk+vJcK5s5jJROlDYcvT2OmsuT4V8z2vR5iXVp1ptJNVFDV2qMFJf97K6RYnRnb0arbb18tLx0IW+Vi04bSgq6dvYpeM04Qwzyr3R7CxJBJ1BxYAAAAAB43pR/qtL/qIf+Oqit2Wj0j074CbSvo1KUvBdZFN8myrWc9xRWqJ/B3HAZXw1tm/4IABTnQAAXIAABIJJMbgkgmwCAYIJIuCACSLkpgE3DIJuSQLGRhclMXIaNiZ7zovrrQxEO1VYz8p04xXzpv5Hgos9HmFlDq8aot6q0HT2/Ti9OHm/aXIscBPLWV/cqeLUnUws0vbr+C00SYoyOnOAAAAAAAOJnlScsBiFHb1UnyV/4FL+lX122l+4mipwlGSupJxa7GmrNPyZ+f6lB03KD205SpvbthJx7fD5lRxGCbjJnYf+bqJxnT+U/wCDL0h7h6S9xqYZVZI7HWZUbViXuHpD3I0oDJHYjKbvSGFiH3Gu4IyR2Jymzr33E9e+41GQyx2Iyoz659xPXPuNSJQyR2JUUZ9c+4dazWSRkjsTlRn1r7gqz7jEDIhlRl1z/SJ65/pGAJyoZUZ9a/0h1r/SMAMiGVGxVmbKWKlGUZLbCcZq2p3hJS1Ps2W8zQjKLMl9LujznBSTTL3yblCFelCrTd4TipRfcz6yrMwM6OoqLD1X+zqS/Zt2Sp1Htj4Sfz8S0lI6WjVVWGZHzTH4OWErOD7e3yiQLg9jRAAAMWUxn5k/qcoVd1VRrLb9JaMv3o/NF0WPA9K2S70qVdLXTl1c326FTUuU1Hn3Gpi6eem/gueCYjRxST7S6f6K1bDJkQmUJ9DIQS/gEyLmJJkiWiEw5Am5kDG5NwQSgv1zIuEwSSSY3/XmGQLmRJjpE3JuLkghMAXJBBJIuESjG5KIIMnZrXsPdZnZ+9WlRxknoqyp13rt2KFV/hPnvfhEZJntRrSpSujRxmDpYuGSp/h+6L/p1E1q1mZS+Qc7q+ESjTaqUvhTbtH7EtsPDWu4tPNzLixdBVowlBNyVpWv7Ls2mtqvfX3F7RxEavbucHjuGVcI7y6x9n/w6oANgrAfBlvJqxGHqUn9OLjfc+x8z7yGLXJUnFpo/MGKnVpzlCcnGUJypyW6UXZ/rvNPplTjfyPd9L+b3U4pYmCtDEK07dleC2v7ULPxg97PAMmNGm19qOsw+KnVpqWZmxYqpxv5D0qpxs1BIy0Kfij31Z7s2+lVL++/kHianHL5fkar/rkGNCn4oas92bfSJ8ciJYmfHL5GtMlonRp+KJ1Jbs2ekz45cwq8+OXM1oDRp+KGpPdmfXz45cw6suOXMwA0afihqS3ZmqsuOXMKpLjn95mKA0obIjPLcydWXFLmOtlf35feZiBpQ2Qzy3M+tlxS5snrJcUubNdyX5DShshnluZ9ZLilzY0pcUubMUShpQ2RGaW5KqPilzZlpvifMxTJihpx2GZ7m2lCcmoQu5zlGEFtbnOShFW7dckfo/IeSo4bD0qENlOCjftk170n3t3fmVP0S5C67FuvJexh1q7601Zfdg2/8aLnR5tK/RHP8RrOdTJfsSAAVgAABxc7c3o43CVKEtTkr05cFSOuEufybPzlWpSi5RmtGcZOM49sZxbjJeTTP1NJFQdL2afV1FjKS9mo1Cuktk9kKursaSi+9RM4OzLHAV8ksj7P9ys0DNR8SNE97Mu9SO6IsHH9bidHx5CwsxqR3RC/j+RNgl+rE2JysnUjuiLkoi5kv1qGV7EasN0QQZcyF4DK9hrQ3QIJt3fIlLxGR7Ea1PyX5IJZNn3kaL3MZJbEa9PyX5AsS09zJ17nyGSWzHMUvJfkx5GSCXcydF7nyJ057MczS8l+UEbaNJyajFOUpSjCEVtlKb0YrzbSMY03uZY3RLmrp1HjKsWo024UE1bSqWtOr4RT0V3uW485xlFdUeNXGU4wbi02WDmhm6sFhKdFWcknKpJL36stc5eF9S7kjtkRJNc5xtyd2AACAAAAz5sdhI1acqdSKlCStKL1ppn0gApPOLNZYWvKDjeErypS4o9sX9aLdn4p9pyvQYbkXZnDkOGKounPU9sJdsJLY1+taZUOMwU6NSVOqrTi7Pc12SW+LWw6vh2IhXhllbMv1+TlcfRqUJ3TeV/p8HwLBQ4Q8JHhPpMJItlTjsVjq1PJmj0SO5bWS8LHcja1+LJsTkjsRrVN2aFhY8KJ9GjwrtNv52CX8Sckdhqz3ZpeFjuQ9HjuRtYSGSOxGrPdmr0eO5cg8Oty5GxoE5FsYurLc1dRHcuRLoxvsXIzaJf65k5UFUka+pW5ckOpW5ckZ2MkMq2GeT9zBUVuXIyjSW5ciYo34TCyqTjTprSnN2ivHte5La2YSyxV2ZxcpNJH2Zu5AeKxEaaVoq0qkuGG7xb1Lz3FyYXDRpwUIJKMVZJdiRzc2s344SioLXJ+1UnxS39yWxLcjsnG4/F8xU+n7V2/2ddgMLoQ+ruyESAV5YAAAAAAAAAENHAzqzWji4XXs1Yr2J/6ZLti/ltPQEMzp1JU5KUXZnnVpRqxcZLoUZisJOlN06kXGcdsX+KfanvNMi5ctZvUsVG1WOte7NapRfczwuUujjEQd6Mo1V3vQn+T+R1OG4rTqK1R2f6HLYnhtWk/oV0eTt/ESR2f/wAhi/7PP70PzPswmYOKm1pRhTW+Urv7sfzN2WMoRV3NGlHDVW7KL/B5lL8T6cDk6rW1Uacqmvalq85bPmWLkno6oU7Os3Wlulqgn3QW3zuepo0IwVopRS2JJJckVdfjMV0pK/8Acs6HCJy61HYrHC9HGKl7zp01ubc38kfaui2p/aIf5b/9ixCStlxXEy97FlHhOHXdMrSv0YV17lWnLxjKP4XOJj808VRvp0W0vpU/bXJa/kXNYhxM6fF8RH7rMwqcIoyX03RQf6/O5JceV808PiNdSmlL4kfZnzW3zPJY/owqJ3oVYyW6otGX3o7eRcUeL0Z/f9L/AEKmtwqtT+3qvg8PomSiei/2f4y/uU/HrP8A5OrgOjGo3evVUVupq7+9LZyNmfEcPFXz/jqa0cBXk7KLPH4TCSqTUKUXOb2RW3xb7F3lpZpZpRwsdKdpVpL2pdkVwQ7vxOjkfIFHDR0aMEt8nrlLxk9bOkjncbxGWI+iHSP7nQ4Lhyo/XPrL9hYkAqi2NdSsopttJJXbbskltbe4ww2LjUWlTlGcdl4yUldd61Hy5bwcqlO0NbjKM9G7ipaLvo37Ox7rpHxZr5HqUVJ1XrloqzelL2dJac5bHJ3XgopGSist7mDk72O8CLAxMyQAAAAAAAAQwAAQSAEAACCAyQCSQAACGAAAAAAiQAAAACGEAASAAD/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2" name="Picture 18" descr="http://t0.gstatic.com/images?q=tbn:ANd9GcQF1pIPb1DOdf6UTANa0RX6REfQF5lg_1sV2QKUAjsBtu3NO3W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471" y="3691778"/>
            <a:ext cx="2047875" cy="2228850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2652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and a friend are suspected of stealing</a:t>
            </a:r>
          </a:p>
          <a:p>
            <a:r>
              <a:rPr lang="en-US" dirty="0" smtClean="0"/>
              <a:t>Brought to a police station</a:t>
            </a:r>
          </a:p>
          <a:p>
            <a:r>
              <a:rPr lang="en-US" dirty="0" smtClean="0"/>
              <a:t>Separated into separate interrogation rooms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pic>
        <p:nvPicPr>
          <p:cNvPr id="12290" name="Picture 2" descr="http://t1.gstatic.com/images?q=tbn:ANd9GcSaQaodJs3Tg4_WLSB_5hqdcj_s7OgliUlC3s9eXSUcufnJcm3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2438400" cy="2493320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043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friend says you did it</a:t>
            </a:r>
          </a:p>
          <a:p>
            <a:pPr lvl="1"/>
            <a:r>
              <a:rPr lang="en-US" dirty="0" smtClean="0"/>
              <a:t>You get 5 years in prison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pic>
        <p:nvPicPr>
          <p:cNvPr id="13314" name="Picture 2" descr="http://t3.gstatic.com/images?q=tbn:ANd9GcQrsbuPxJiuw-s2DeF1cnm92GnkuxVPsT8aZjn7xP9S40AwDAPjj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196215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6928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say your friend did it</a:t>
            </a:r>
          </a:p>
          <a:p>
            <a:pPr lvl="1"/>
            <a:r>
              <a:rPr lang="en-US" dirty="0" smtClean="0"/>
              <a:t>Your friend gets 5 years in prison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pic>
        <p:nvPicPr>
          <p:cNvPr id="14338" name="Picture 2" descr="http://t1.gstatic.com/images?q=tbn:ANd9GcSZmLKRqTQz9kqwPUu5aPNx4mlXiKFDebTV3C_-_IGPZhqON74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81400"/>
            <a:ext cx="1905000" cy="327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2077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both say each other did it</a:t>
            </a:r>
          </a:p>
          <a:p>
            <a:pPr lvl="1"/>
            <a:r>
              <a:rPr lang="en-US" dirty="0" smtClean="0"/>
              <a:t>You share the blame</a:t>
            </a:r>
          </a:p>
          <a:p>
            <a:pPr lvl="1"/>
            <a:r>
              <a:rPr lang="en-US" dirty="0" smtClean="0"/>
              <a:t>Each get 1 year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pic>
        <p:nvPicPr>
          <p:cNvPr id="15362" name="Picture 2" descr="http://t2.gstatic.com/images?q=tbn:ANd9GcT6M4YBQWXzangt7-9j8Tt44hbZjS1HytyzgJc_yIKW-Dsi88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199"/>
            <a:ext cx="1905000" cy="399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104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both don’t rat out the other</a:t>
            </a:r>
          </a:p>
          <a:p>
            <a:pPr lvl="1"/>
            <a:r>
              <a:rPr lang="en-US" dirty="0" smtClean="0"/>
              <a:t>You both get nothing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pic>
        <p:nvPicPr>
          <p:cNvPr id="16386" name="Picture 2" descr="http://t1.gstatic.com/images?q=tbn:ANd9GcRXplQl5f3Mo2zE1CAEao_M01k0rXNNYvOM6qTvaCRaZ2jYLsL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3886200" cy="272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59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342809"/>
              </p:ext>
            </p:extLst>
          </p:nvPr>
        </p:nvGraphicFramePr>
        <p:xfrm>
          <a:off x="871538" y="2674938"/>
          <a:ext cx="740886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B 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B Blames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A 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Sentence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Gets 5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A Blames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 Gets 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Both get 1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872066" y="4191000"/>
            <a:ext cx="7408333" cy="1515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should you do?</a:t>
            </a:r>
          </a:p>
          <a:p>
            <a:pPr lvl="1"/>
            <a:r>
              <a:rPr lang="en-US" dirty="0" smtClean="0"/>
              <a:t>If you can communicate</a:t>
            </a:r>
          </a:p>
          <a:p>
            <a:pPr lvl="2"/>
            <a:r>
              <a:rPr lang="en-US" dirty="0" smtClean="0"/>
              <a:t>Both do not blame the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27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664500"/>
              </p:ext>
            </p:extLst>
          </p:nvPr>
        </p:nvGraphicFramePr>
        <p:xfrm>
          <a:off x="871538" y="2674938"/>
          <a:ext cx="740886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B 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B Blames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A Silent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Sentence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Gets 5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Prisoner A Blames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 Gets 5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Both get 1 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872066" y="4191000"/>
            <a:ext cx="7408333" cy="1515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should you do?</a:t>
            </a:r>
          </a:p>
          <a:p>
            <a:pPr lvl="1"/>
            <a:r>
              <a:rPr lang="en-US" dirty="0" smtClean="0"/>
              <a:t>If you can’t communicate</a:t>
            </a:r>
          </a:p>
          <a:p>
            <a:pPr lvl="2"/>
            <a:r>
              <a:rPr lang="en-US" dirty="0" smtClean="0"/>
              <a:t>Blame the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882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co-operative </a:t>
            </a:r>
            <a:r>
              <a:rPr lang="en-US" dirty="0" err="1" smtClean="0"/>
              <a:t>vs</a:t>
            </a:r>
            <a:r>
              <a:rPr lang="en-US" dirty="0" smtClean="0"/>
              <a:t> non co-operative game theory to receiver initiated and sender initiated p2p networks.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4" name="AutoShape 2" descr="data:image/jpg;base64,/9j/4AAQSkZJRgABAQAAAQABAAD/2wCEAAkGBhAQDxAPDQ4PDQ8NDw0MDQ0NDw4NDQ0MFRAVFRQQFBIXGyceFxkkGRIUHy8gIycpLywsFR4xNjAqNSYvOCkBCQoKDgwOGQ8PGjMkHyUsKTItLCwpKiwuKTUpMiwzLSwtLCktKS0qNC81NSwuNSw0LS0sNSwqKS8sKSwsKSwqLP/AABEIAMIBAwMBIgACEQEDEQH/xAAcAAEAAQUBAQAAAAAAAAAAAAAAAQIDBAUGBwj/xAA9EAACAgECAgYIBAUCBwEAAAAAAQIDEQQSBSEGEzFBUWEHFCIycYGRoSNCUrEVcqLB0WKSM0NTY8LD4ST/xAAaAQEAAgMBAAAAAAAAAAAAAAAAAwUCBAYB/8QALREBAAIBAgQGAAUFAAAAAAAAAAECAwQREiExYQUTQVGB8CJxkaHBI0Kx0fH/2gAMAwEAAhEDEQA/APcQAAAAAAAAAAAAAAAAAAAAAAAAAAAAAAAAAAAAAAAAAAAAAAAAAAAAAAAAAAAAAAAAAAAPK+kvpglC6VWjjBVwk4K+eJOxp4bim8JfUwveKRzbOn0t9Rban6z0h6oDzjor6UXbZCrVKG2ySgrYLY4TfJblnDWcc14no+RTJF43h7qdJk01uG/r026SA1k+k2jU+reqpU+xrrI4T8G+xGyjJNJp5T5prmmjKJieiC2O9NuKJjf3hIAPWAAAAAAAAAAAAAAAAAAAAAAAAAAAABAEggASClsplYBj8YtcdNfKPvRoulHHbuVbaPAOg1lcOJU3Ww6yOno1mp2PHN16ac/ryPfNXq4qLUuaaakvFPtR896qr1LWSjFxl1U59W5x313USTi4zj3qUG4tebNbPO0xZeeF1jLTJi9Z6d26q4jwqWonqNRp9ZTGdjsdWl1GnnRFt5wobIzis9yf0O19LvSGdNFOnpk4PU752yTxLqYY9n5uX9PmeTamS1GoxptPGrrJQ26ehTcY9ik0m20u18zuPTBPfZpLI849XdV5blKL/aX2IYtPBaW/kwVjU4q/nymd9uX39HNaDgesloJcSjt9XhbKpwcpOzYmouzbjG3c8cnnlk9A9FPSaVkp6Ocm49W76U37mGlOC8vaT+T8TWcB41THo3qaHOKtqjfVKttKbdluYNLvT3/Y1XoiTlxPK7K9NfKXzlCK+7PaxEXrNWOa98mnzVzR0mdvjp97vXukvHI6LSW6mSUurSUIt432SaUY/V/RM4vgHpWlffTTbVW1dbCrrK3OGxyeE2nnPNowPTRx3/gaOL5RT1Vq83mNaf8AW/mjzfQSspdc5RcJxVWpin2uDxZCXzi4v5meXJMW5T0QaHR474f6ld5tvMdvZ9Pmur6R6SU3WtVTvi3FxdkU93gs9vyMqGpi61an7Lgrc/6XHd+x88cDlO7WaaEpOSt1VGV3YdsW/tklyZJrtsr9FpKZ4vN5mNvb5fRwIJJlaAAAAAAAAAAAAAAOXfE+t1FsZyxGuydUIZxFbZOLbXe20zZ6HV4sVaeVJSaWc7WufLyKqnimO+bytvXbfv8Ak2r6a1Y37btqCAWrVACMgSRkpciiVgFxyJRr9ZqtsJvwjJ/RGXo9TGyEZxeVJJgXWi3KBdIwBg36NS7UaPiXRCi7lbVCf80VL9zqXEhwD2JmOjgdP6PtPRJzordbfbslKKfxWTC6VdHbdRQ6oxTcWp1yl2xmu/l5Nr5npDpRalpU+4xmsTGyWme9bRaJ5vnnWdGddD2ZaZzxyTg4yX+fsd16P9BHQ12Tnu667DusnFwUIRy1BJ9yy233/I9Fs4dF9yMTUcHjJNY5NNNdzXgRVw1pO8N7P4ll1FeHJ0eDcd4pLW62yxQdr1Nu2qtc8wS2wj2/pSMfUwshPbdCyuW1RUbd+VBLCxu/Lywu7kes3+jfTqfWVVRrmuacE4Yflg03GvRtfc4yhfhwTilZHesZz2rmQ2wW239Vni8VxcUVmNq7fMOp4FxtS4FGxv2q9DdW/wCaqEof+KPMfR7Rv4no127bes/2QlL+x1a4FqdJwvUaVfjzsjdtVa2pb+2K3dve/mecqdunlmdVlMk8qU4zrcX5SXIZJtHDMx0NFXFbza1vEcUzt/x9OKRVk8X6BdM9XbraKJaic6ZdY7I2SVuYxrk8KT5rnjvPY67MmzjyccbqTWaSdLfgmYnlvyXQQmSSNMJLcZlWQKgQAJAAAx9froUVTuszsri5PHNvyXm3y+ZfOf6dv/8ABbH9cqYfW2P+CPLfgpa3tEs8deO8V95cRquMTu1EratNPTqx5mnNWxb7N+Elh+Kyzs+jVdUfblqFbbJbUnGVagu9JS7X5nnHC9dJRal2wk4PzwdJwnjOycYzXv5S8H5HHxqZxZ/NmkTPv/P2HRZcHFi4KzL0cGHw7UbotZztxj+V9n9zLOvw5YzY4vHq5y1ZrO0jZS2GUSZKxUzmYt1+C5bI12qmBicS1nsSXjGS+xqeDcdnQ8e9B9sfDzRPE7Xh/BmkjYB6boOL1XLMJLPen2ozTzHhsoueJXqh8lF7bJynJ/lSijqKrtdQvxK1dFd8HmWPHHaB0wNHp+lVTeLFKqXeppo2dPEap+7OL+YGTgjAUk+8kCNpS4FYAtuopdCLwAxpaRPuMa7g1U+Uq4y+KTNkMB7vs0mk6KaWqbsq09Vc32zjCMZP5o28K8FbLF+urgsznFfME2meq+kY+v18KYOc32Lku9vwNPrulsI5VS3vxfJHMa3iM7pZslnnhLuXyDx3Gj1GYRb7XFN/FrL/AHMuMzQaPVckbSm0DO3EFpTAGSQAAOY6e2/g1Q/Xcn8owk/3aOnMHivBqtTGKt3LY3KMoPEk2sM19VjtkxWpTrMJtPetMlbW6Q8j9Udbi3/zou5fDrbIf+s2Gpr/AAYzj71cozXyfP7G06daCFNmmjWtsFp5Vx7/AHbM834+2zF0cd1LXjFr7HH62nk5OGfTb/DpMGTzKcXv/t1/R3Ue7n8ycGvCS7P2Z0DOYq/Dt5clbCvUw/maTa/3J/U6ONyai8r21mKzzfLPIv8Awq3DW+Cf7Z/afv7qLV13tF49VTLci4yiRctJjWo1+pgbOxGKoRnN174KSSbi5Lfh9j29oHM8QpzkydH0PrurjKPrOmaeJdfGuTsXikny+ZuocOvhdGVfq8qsre7FPrks83BrkuRl8T1lVEN9kZuLe3FUJzb+Kj/cC1oOB1adLqIe1zUrZPda/ry+XIz05c8pYXZl83y7fI0VvS7SRh10LOszmPVqLhOPPsa7vmczqPSHZKclZTXPTyW11POceO7/AOAbjpT0x0VEXGUI6m3s6tYaXxl/g5TUdItNOCnp4XVXSlHdU5J0xX5scs/c0PF5VW3zspq6mEsYrzKWHjm8vmNNWkB1el45al7Nkl5N5NhV0pvX5k/ijl6ZmTGwDqa+mNvfGL+qL0emcu+tfU5NWFSmB1q6aP8A6f3D6Zvur+5ye8neB08+mNndBL5mPZ0rvfZtj8Fk0G8jeBs7uNXS7bJfLkYc7m+1t/F5MdzKXMC7KwojP2l8UWpWGRodO5Pc+zuA3+gn2G708zUaOnBt6IAZikCEgBngAACAByPT/Rqz1dv/AL0M/FRf9mcz0eztnCTy4TlDPiu47TpnD8GqX6b19HCa/wAHFcMsUbb0+XtKX1Rx/i8T59o7RP8ADotBzwR8ug6YO2PD6NTp7aqp6eEXJWrnZFxS6uD/AFZS5fdHCcJ4nrtfrNNsujGzSQU652NxqqrrXtzkl27u/wAc47Oy7071uonDS5lnSTrn1G3KXWQm4WKXn2NPwfkzlKb5QbcJSg3GUG4trMGsOL8mu4uKcP4b7c5iu/fk39Lp9sM84mfxbcunXl3+w+ieG8Uq1NUbtPYrK55xJZXNPDTT5p/Evs4f0XcNvo007L5batTKNlNL95cudnluWOXhHJ1ut0y1ENiutqxJOTon1c+z3W8ckW1JmaxMuV1OOuPLalJ3iF6bNTxOjMoTjRp73F8+v5SS7nGWPsza9XCuHtyxGEUnOcuxJYy5M09mvhNvqtzguyyS2xm/9Pe15mSBZt1urUnYtRBN9unlWp0RXclLlL5mPrukmolHb7FHdJ1NylL4N+6vuW9XqDS6q5sDA1zTyae7K7OZtbYNlEdA33AaiMvFNGRWzcVcHz3GVDga8ANNXIvxmbX+ALwIfAH3Nga9TKlMzHwOfc/sU/wazxX0YGPvG8yP4PZ5fcqXBrPH7AYu8bzOjwOXe/oi/XwDxywNQ5lUKZS7E/j2I6GngaX5TPp4Wl3Ac/peEt85c/2N1pdBjuNlVocdxl16YDGo0+DNrrK4VF6MAKVEF3aALoGSMgMkZIbLdluEBq+lsc6WT/TZTL+tL+55zfqI13W73hShF/Hlg9A49dvosgubkuS801JfdHneq0XW3p2QlXFx2pz5Zl4HNeK4980X25cPP4leeH3iMc1357rXB+h1uuUrJXqvT4vhS05SnC1e6nDGNu5pvD5rzMXhXo/1V9d8pr1edeYVQs5K25SW5Zx7mM4l35Xdk7ngLjXX1VXOMZN8ufNpZNrbqHGO7Dk8pKMe2TfcWmkimXFWezHN4hnx2tWJ/Lts1vBONQ01NVGttzfBOqy+NcnXB5aUHbjDaWFnyNv/ABXDcdOlqZP3p+7CLxy3z7H8EY1d83nrXHZJOPUJKUcP9Tfa/sVx1EYpRilGK5KMUkl8iwiNo2U97cVptPqpnZrIy39dVepcp6eyvbUl3bJLn9e0t3WzllzUIyf5a09qXh5l16jJS1k9YtXfBsxJaNs3y02S5HRLwA0FfDPIzaeGeRua9H5GRDTAayrhy8DKhoV4GwjQXVUBr1ol4E+pLwNiqyrqwNZ6ivAj1BeBtOrJ6sDVeoLwJWgXgbTqx1YGtWhXgVrRrwNh1ZOwDCjpV4FyNBlbBtAsqorVZc2k4AoUSpIqwTgCMEFQApbIbIci3KQFTkajjPEeplW5c4T3xl5Pk0/3NhOw57pW81Rf6bF94v8AwBlesVTXs2R59zeGWLuH1S99wa8G4tHKqbXYyrrX4swmlbdYexaYdN1+npWI7eX5YLCNXquLuc449mMZZSNW5FMpHsVivQmd21s15QtYzXRnkyaaWzJ42FN7Zn0SMHT0M2dFIGTUjKhAt1VmVCIExgXVARRcSAhRKlElInAEJE4JJAjAwVACnBOCQBGBgknAFOCcEgCMAkAMAAAAAMaUizOZXJlixgWbrTQ8dtzU15xf3NxeaPitLlFpAaHJOSl8u0ZAnJTY+TGS9RpJT7uXiBOiqbwbnTaYnR6DGORtaNMBRRpzNqpKq6jIhACIQL0YiMS4kASK0iEipACogkASAAAJAAAAAAAAAAAAAAAAAw5FmcTIaKHEDCsrMS3TZNo4FDqA5+/hEZdqMb+AR8/qzpnQOoA5+ngcV+X68zPq0CXcbNUFaqAxK9MZMKi7GsuKAFEYFxRJUStICEipIJFWAISJJAAkAAASAAAAAAAAAAAAkACCQAAAAxsEOJcwRgC3tI2F3BGALewjYXcDAFvYSoleCcAUKJUkVYJwBCROCcAASAAJAAAEgAAAAAAAAACQAAAAAAAAAAAtAACASAIAAAkAASQAJJAAEgAAABIAAAAAAAAAAAACQ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IQEBQSDxAQDxAVEhISFxMWFhMVFBIWFRQVFBUQEhYXJyYeFxojGhISIDsgIycpLCwsFh49NTEqNiYrLCoBCQoKDgwOGg8PGjUlHyUqKTAsLCotNTIvKikqLCwsLi8sLCwuKikpLCksLCwsLCwsLCksLCwsKiwsLCwpLCksLP/AABEIAKwBJAMBIgACEQEDEQH/xAAcAAEBAAMBAQEBAAAAAAAAAAAABgQFBwMCAQj/xABJEAABAwICBAkJBAcHBQEAAAABAAIDBBEFIQYSMdEXIkFRVGFxkZIHExUWU1WBk9IUMqGxIzNScqLB4UJDYnODsrM0RILi8CT/xAAZAQEAAwEBAAAAAAAAAAAAAAAAAgMEAQX/xAAtEQACAQMCBAYBBAMAAAAAAAAAAQIDERITIVKRofAEIjFBUWHhcYHB0RSCsf/aAAwDAQACEQMRAD8A7iiIgCIiAIiIAiIgCIiAIiIAih9K/KS2CT7PRM+01V9U2uWMd+yA3N7uobOfkWpbo/j1QPOSVgpycxH5xzLdRETSB8SVHL4M0vEq+ME5P6OnIueaEaVVgrH0FeDJI0OIksNZuqL8YjJzSNjue22+XQ11O5ZSqqpG6CIi6WhERAERQXlVx+ppG05ppTEHOkDrBpJIDS3aDlm5cbsrldWoqcHN+xeosDAZ5JKWB8xBldDG5xGQJc0Em3xWeuk07q4REQ6EREAREQBERAEREAREQBERAEREAREQBERAEREAREQBSHlL0mdR0mrE7VmmJY08rGgXe8dYBA7XdSr1yPyzOP2mnB+55p3eX8b8A1Rk7Iy+Lm4Um0U3k10PbSwNqJG3qZWh1ztjY7MMbzEixPbbkVbU4jFF+tlij5eM9rfjmV7xgao1dlhbs5FH4x5L6aqqX1Ess4LyCWNLLXADciQTbIZJ6LYli6UFGmrmydp3h4kbH9qiL3ENGqHOFybAF7QWjM8pW8qKlsbHPkcGMaC5zibAAbSVxWmwKnnxhlPQtcaeJ7S95cXawiOtI+/MTZo5NnOqbyx4s4MhpWH9aS9w/aDSAxp6tY3/APELmWzZRHxMsJTkltsre59VXlRmnkMeF0bqgN2vcHm459Rv3R2n4BZmiPlGdU1BpayEU8+YbbWALmi5jc12bXWBPX+dLozgDKKmZCwC4AL3cr3kcZ5+PcLLnek7b6RQCL7+vS61ucG7r/6dvguO63OTdWmozlL1auvbc6Pj+Pw0UPnqgkM1g0Bou5zjchoHYD3KNb5QMQqruoMNLos7Pk1jf4jVb8ASqvSurpI6cmvDHQ3FmOGsXuGYDG7S7/7YpWl0vxCsAGF0DIqcDVbJLk2wyGqLhuXMNZdb3LK03ljl+yV2Z2gmnUtbLLT1MTYpo2l3F1gLNcGOa5pvYgkcq1Plr/VU3+ZL/tatf5LnPOK1JkLTJ5ubWLful3n49Yt6r3Ww8tf6qm/zJf8Aa1RveJmc5T8LJy73LzAP+kg/yIf+NqlMc8pzWymnoIHVs9y24vqXG0NDc3258h1qgp4HyYa1kR1ZHUbWtN7WcYQGm/JmQuYaI4hW4f52KLDJJZ3uHHcyW7QBbUNhYtvntAz7FKTsX1qso4xWyfva5Qv0rxuMeclw5jo7i7WtcXZ8nFc5w7bLokEhc1ri0sJaCWna0kXLT1jYuZYpiGPshfUvMdPGwaxY0Qlwbymx1jl23VdoFpG+voxLKAJGvdG4jIOLQCHAcmThlz3SL3sdoVPPi2/9ijREUzaEREAREQBERAEREAREQBERAEREAREQBERAEREAUb5TNE31tO18I1p4S4hvK9jgNZg6+K0jsPOrJFxq+xCpTVSLi/c5TgHlXNNEIK2CV0kYDA4WDiBkBI19rEDl5eZflfppX4qDBh9M6KN3Fc8G5sdodJk1g7M11KWkY83exjiOUtB/NejWgZAWCji/kzaFRrFz2/TfmTehGhjMOiNyJJ32848bMtkbP8I/HuAmvK/gsrvM1cTS5sQLX2F9TjBzXkc17i/YulIuuO1iyfh4yp6a2RzOTyx68TWwUr3VThaxsWB3O0Nu546rBbDQLQ2WOV1dX51UmsWtO1mv957rZBxGVhsHcLeKlYw3axjSdpAAv22XqmPyRjQk5KVSV7ehyDyk1mrisRq43yUjGxlrBkJG7X2vkTrZHqaFtm6V1mKfoMMpzSwZNdUO/sN2ENtxWm3I255rbV0WaBrxZ7WuG2xAP5r7a0DICwXMdyP+NLKTy2fPmcj8ldIYsTnZqyFrYpYw4tI+7KyxdzEhuxbTy0ROdHTarHOAfJdwBIBLWgA22E59xXSUTHawXhUqTpX9TV4I5/2GEtYWyfZ47MeLEOEYADhyZhc/wrynz0hkixSGV8utdtmsYW/4LZAi+dxfauqL8LQdoBXWmWzpydsZWt1OWYjjOIY03zFNSmmpXEa8j72cAQeM8gZbDZoJXQNGsAZQ0zIGHW1blzthe45udbk7OYBbRES9xTo4yzk7v5CIikXhERAEREAREQBERAEREAREQBFO6f4pNTUEs1O8RyNMY1rA2DpGtNgcr8ZaWj0ondRU5kkHnZIvOPeAGkgvcGiwyB1QL25V2Sxhm/S9icIObsi7Lxe1xfmX6ueCo2OuXOcefPtJW+wfHXAhkpJabAOvctPJfqWeNZN7l8/DSiropURFeZQiIgCIiAIiIAiIgCIiAIiIAiIgCIiAIiIAiIgCIiAIiIAiIgCIiAIiIAsevqvNROft1Re3OdgHeQvnEq0Qxl+05ADnJyCka2pfKD5xxcDybG/AKuc8S6nTy39jQ6b1T5KOVz3E5x/8jdg5F96NwtkooWyC482BflGZ2FYulWHOFJJ5svcLs4ltbIPBuOUWt1rww7FnQ0DbROMscYtG4EE8a2vbaWgG6JOVBL3c/wCDWklO/wBGRiUppLXd5yMnI7HN6nc46wtNJpl54fonFrQ6xsMzYXt1XyzzW1gw818LXzXjcRsF8szZwB7AVMY3o/8AYHNfKNeFztUGPiEuIJFxYgbDnmp+Fp0byhW9S6tUqWjKn/w6LguKuc0PbI4F1na1yb3zN+f4863MOkkoNnajuu1vyXNtHqySGKMOa5rHC7Cc9YA2yPKRbq7AqmkxIO2AX51k3i2rk6lKE/MkWeH43ruDZGhhOQIORPN1LbKIbU3GW0WO5WVLOJGNeOUA7wr6cm9mebWpqO6PVERWmcIiIAiIgCIiAIiIAiIgCIiAIiIAiIgCIiAIiIAiIgCIiAIiIDR6VyERsHJrEn4DL8ypJ+LMa4BxsTsyOattI6fXp3c7bOHw2/gSo6hpw06zgC7ZnyDmCy1V5jd4drE9IsRY8cVwPYdi86qjEguDquGYcNoK+qjBY5DrDiP/AGmmx+PP8VjPmfAS2YazD/eNH4uHIqX9mqFn6GGKidl9aIusfvR5tPXbaFLYppG6qkDHAsax19V1wSdmY5OVW7cVjAv5xpHOCCuc6b4qyepApmBuq2z5BkZDfZ8NnepRRo/Y3+G4Q6pY6JtbKMnSMiuNQyAcVvUTsv2LFw/C5Hf9zOzqHJ25rV4J5+Ma8Q1nNFwCTmVvMFne/MvGuSSQ4cpNz1jNX/5E/nov6KVQSv8A2bWn0VltliFS3stvW8wjQyokjuMXrWAOLdUEWGw8/Wvuh1rZlvwKoNHZ7Oew8oDh2jI/y7lOn4id/wAL+jFXppLY1XqHVe+a7vG9PUOq9813eN6s0WnVl2kYiM9Q6r3zXd43p6h1Xvmu7xvVmiasu0gRnqHVe+a7vG9PUOq9813eN6s0TVl2kCM9Q6r3zXd43p6h1Xvmu7xvVmiasu0gRnqHVe+a7vG9PUOq9813eN6s0TVl2kCM9Q6r3zXd43p6h1Xvmu7xvVmiasu0gRnqHVe+a7vG9PUOq9813eN6s0TVl2kCM9Q6r3zXd43p6h1Xvmu7xvVmiasu0gRnqHVe+a7vG9PUOq9813eN6s0TVl2kCM9Q6r3zXd43p6h1Xvmu7xvVmiasu0gRnqHVe+a7vG9PUOq9813eN6s0TVl2kCM9Q6r3zXd43p6h1Xvmu7xvVmiasu0gRnqHVe+a7vG9UuC4e+nhbHJPJUuGteWS2s65JANua9vgs5FGU5S2YCIigDU6TVgjp3EkNByJPI0Auce4Fcrl0lqKhzhQxtEbTYyv5fgch2ZnsXS9LRdrGkAtOve+w5AWPeVzPF5o6Vuox8cDCSdWJvGceU3P5qCksmsbv2+DZRheN72XuYrMar2k/poXObmYy0Zgc2QH4ql0a0lFXHd7Q17TquG1pyuCL8hUEKiR36pjm62Wu45nrBP9Va6N4G2ngseNI46xI57WAHUApVbKnaaSlfa382L1HzXje33/AAbWvwaFwOrG0Fw2gC4POFzaswbzM7mP5LWP7QzOt8bldK88W/ezty/0Wi0oqqeaOzXE1DXADiuFgdocTkRbm5ViNMHY1GGt2NYLDn3Kop6FpaNdrXjrGfwO1ajBKXIE7VTUjcrFEjtSdj3gptRvEHF+Os3ethg369vY/wDJY7TYcv8ANZGAi9R2McfxaP5qxLzIxVJXiyoREWo88IiIAiIgCIiAIiIAiIgCIiAIiIAiIgCIiAIiIAiIgCIiAIiIDU6UR/8A5ZH2LjGx0oAFydVpJb8QuF0lYXSOnnhlnkceKdUljesA7bbANgX9FKIrYfNSuZyA5dhzH4EKSqKmnte/3Yvpbu1znceJNB1jTVLnftFufYOZbzRTFppnyCSMsjbYtu0g53GqSdpsqmKS5tmvuGmHIs0pU8Wowt93N2Um/NIlavFJXVbqZsP6PUJ1+Nf7t9a+y18lgNhu8kjbY92RH5K11NoOwH81qqrDdWTWH3XG/YdxVU2nayt36lkHa6Z54fDyW/qtpG1THqdEXnWkqBckizxbPkzC92aEwXs6WqH+oLf7Veo0+Lp+TPKUvjqVGsbbLrYaNM/SyEi3EA7z/wCqiToNAP72r+YPpWdgXk7gmL7z1jQ3V2SgXvfbxepTjCndebp+SibeL2OmXS6iuCim6TX/ADh9K/OCim6TX/OH0q/GHF0MpbXS6iuCim6TX/OH0pwUU3Sa/wCcPpTGHF0Ba3S6iuCim6TX/OH0pwUU3Sa/5w+lMYcXQFrdLqK4KKbpNf8AOH0pwUU3Sa/5w+lMYcXQFrdLqK4KKbpNf84fSnBRTdJr/nD6UxhxdAWt0uongopuk1/zh9K/eCim6TX/ADh9KYw4ugLW6XUTwUU3Sa/5w+lfvBRTdJr/AJw+lMYcXQFrdLqK4KKbpNf84fSnBRTdJr/nD6UxhxdAWt0uorgopuk1/wA4fSnBRTdJr/nD6UxhxdAWt0uorgopuk1/zh9KcFFN0mv+cPpTGHF0Ba3S6iuCim6TX/OH0pwUU3Sa/wCcPpTGHF0Ba3S6iuCim6TX/OH0pwUU3Sa/5w+lMYcXQFrdFFcFNN0mv+cPpVPguENpIWwxuke1utZ0jtdx1iXZn4qMlFLZ9AZyIigApzSmjN2yD909vJ/PuW2xquMFNNKLXjikkF9l2tJAPVcBc5wWrxnEqbzkdRR+ac5zCHtAcC057Gm3epqk5xbvb9SUZYu5tWg8m1ZlO+wsoPHa3EaF2pNNT65OTGtDnO/xAauzrVBo5U1Bj1qu3nCbgAAENsLBwGV73VFSg4RybRthUy2KHUF15OjvcHNGzXC+m5ZrOXGJJSnu2JybFkSyLzDwdtk9CLVzHllJVTozS6kAcfvPOv8AA5N/AA/FS81rGwzVxRttGwczGj8ArKW7M1bZJHsiItBlCIiAIiIAiIgCIiAIiIAiIgCIiAIiIAiIgCIiAIiIAiIgCIiA/HsBBBAIIsQcwQeQhaHSNlXDA1mFQwa2tqkHVa2NpBOu1tw3bbn27CvfS6jmmop46ZxbM5nFsdUmxBLAeQkAj4qG0Y8orKGmbTVsFaJoy4ElusTdxI++QRa9rZ7FfTg2slvv6A+R5K617nVE1cwVRu64a55vbZrm2rzZDLkWq0exKcVMtLVHXkj1uNle7SAQSNozBVRN5SZ6gFuG4dUSvOQkkbZjes2y73BYOG6GTUutU1bxJUzE69swzWOsQTsJJ5ssslKq3g9W318ltJtS2M9s1l6tlU6cXk+2/Z/Nfow25fn+zfW5rXyW6YDzrzJxcbX91c3xkmZLyseQEHPLsX0atg/tsv8AvBfE1Uwj9YzxNUGmLnw92RXQKY8Rv7rfyC5xLWstk9niCt8GxWJ1PGTLGDqAHjN5Mv5K2indmWv6Jm1RY/pGL2sfjbvT0jF7WLxt3rTZmUyEWP6Ri9rH42709Ixe1j8bd6WYMhFj+kYvax+Nu9PSMXtYvG3elmDIRY/pGL2sXjbvT0jF7WPxt3pZgyEWP6Ri9rF42709Ixe1j8bd6WYMhFj+kYvax+Nu9PSMXtY/G3elmDIRY/pGL2sXjbvT0jF7WPxt3pZgyEWP6Ri9rF42709Ixe1j8bd6WYMhFj+kYvaxeNu9PSMXtY/G3elmDIRY/pGL2sXjbvT0jF7WPxt3pZgyEWP6Ri9rH42709Ixe1i8bd6WYMhFj+kYvax+Nu9PSMXtY/G3elmDIRY/pGL2sfjbvXtHIHC7SHA8oNwfiuWB9IiIAvwtX6iALwrqYSRuYeUZdR2g9690QHP5mkZfgvJnWs7FG2lf++78ysILE9j0Iu5qZdEqQkuMOZJJ4z9pNzyrzOiFJyQ5/vP3rdFIRmrNerxPmdwj8Gil0QpR/dfxO3rf6N+T/Dp43GSnDntfa+vIMiARsPavKcLdaFyHzkjeTVafiCR/Ndp+Iq5WcnzIVoRxbSP3gtwzoo8cu9OC3DOi/wAcu9ViLZqz4nzMJJ8FuGdFHjl3pwW4Z0UeOXeqxE1Z8T5gk+C3DOijxy704LcM6KPHLvVYias+J8wSfBbhnRR45d6cFuGdFHjl3qsRNWfE+YJPgtwzov8AHLvTgtwzoo8cu9ViJqz4nzBJ8FuGdFHjl3pwW4Z0UeOXeqxE1Z8T5gk+C3DOi/xy704LcM6KPHLvVYias+J8wSfBbhnRf45d6cFuGdFHjl3qsRNWfE+YJPgtwzoo8cu9OC3DOijxy71WImrPifMEnwW4Z0UeOXenBbhnRR45d6rETVnxPmCT4LcM6KPHLvTgtwzov8cu9ViJqz4nzBJ8FuGdFHjl3pwW4Z0UeOXeqxE1Z8T5gk+C3DOijxy71QYThEVLEIadnm4m3IbcnNxLibnPaSsxFyU5S2bAREUAf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g;base64,/9j/4AAQSkZJRgABAQAAAQABAAD/2wCEAAkGBhIQEBQSDxAQDxAVEhISFxMWFhMVFBIWFRQVFBUQEhYXJyYeFxojGhISIDsgIycpLCwsFh49NTEqNiYrLCoBCQoKDgwOGg8PGjUlHyUqKTAsLCotNTIvKikqLCwsLi8sLCwuKikpLCksLCwsLCwsLCksLCwsKiwsLCwpLCksLP/AABEIAKwBJAMBIgACEQEDEQH/xAAcAAEBAAMBAQEBAAAAAAAAAAAABgQFBwMCAQj/xABJEAABAwICBAkJBAcHBQEAAAABAAIDBBEFIQYSMdEXIkFRVGFxkZIHExUWU1WBk9IUMqGxIzNScqLB4UJDYnODsrM0RILi8CT/xAAZAQEAAwEBAAAAAAAAAAAAAAAAAgMEAQX/xAAtEQACAQMCBAYBBAMAAAAAAAAAAQIDERITIVKRofAEIjFBUWHhcYHB0RSCsf/aAAwDAQACEQMRAD8A7iiIgCIiAIiIAiIgCIiAIiIAih9K/KS2CT7PRM+01V9U2uWMd+yA3N7uobOfkWpbo/j1QPOSVgpycxH5xzLdRETSB8SVHL4M0vEq+ME5P6OnIueaEaVVgrH0FeDJI0OIksNZuqL8YjJzSNjue22+XQ11O5ZSqqpG6CIi6WhERAERQXlVx+ppG05ppTEHOkDrBpJIDS3aDlm5cbsrldWoqcHN+xeosDAZ5JKWB8xBldDG5xGQJc0Em3xWeuk07q4REQ6EREAREQBERAEREAREQBERAEREAREQBERAEREAREQBSHlL0mdR0mrE7VmmJY08rGgXe8dYBA7XdSr1yPyzOP2mnB+55p3eX8b8A1Rk7Iy+Lm4Um0U3k10PbSwNqJG3qZWh1ztjY7MMbzEixPbbkVbU4jFF+tlij5eM9rfjmV7xgao1dlhbs5FH4x5L6aqqX1Ess4LyCWNLLXADciQTbIZJ6LYli6UFGmrmydp3h4kbH9qiL3ENGqHOFybAF7QWjM8pW8qKlsbHPkcGMaC5zibAAbSVxWmwKnnxhlPQtcaeJ7S95cXawiOtI+/MTZo5NnOqbyx4s4MhpWH9aS9w/aDSAxp6tY3/APELmWzZRHxMsJTkltsre59VXlRmnkMeF0bqgN2vcHm459Rv3R2n4BZmiPlGdU1BpayEU8+YbbWALmi5jc12bXWBPX+dLozgDKKmZCwC4AL3cr3kcZ5+PcLLnek7b6RQCL7+vS61ucG7r/6dvguO63OTdWmozlL1auvbc6Pj+Pw0UPnqgkM1g0Bou5zjchoHYD3KNb5QMQqruoMNLos7Pk1jf4jVb8ASqvSurpI6cmvDHQ3FmOGsXuGYDG7S7/7YpWl0vxCsAGF0DIqcDVbJLk2wyGqLhuXMNZdb3LK03ljl+yV2Z2gmnUtbLLT1MTYpo2l3F1gLNcGOa5pvYgkcq1Plr/VU3+ZL/tatf5LnPOK1JkLTJ5ubWLful3n49Yt6r3Ww8tf6qm/zJf8Aa1RveJmc5T8LJy73LzAP+kg/yIf+NqlMc8pzWymnoIHVs9y24vqXG0NDc3258h1qgp4HyYa1kR1ZHUbWtN7WcYQGm/JmQuYaI4hW4f52KLDJJZ3uHHcyW7QBbUNhYtvntAz7FKTsX1qso4xWyfva5Qv0rxuMeclw5jo7i7WtcXZ8nFc5w7bLokEhc1ri0sJaCWna0kXLT1jYuZYpiGPshfUvMdPGwaxY0Qlwbymx1jl23VdoFpG+voxLKAJGvdG4jIOLQCHAcmThlz3SL3sdoVPPi2/9ijREUzaEREAREQBERAEREAREQBERAEREAREQBERAEREAUb5TNE31tO18I1p4S4hvK9jgNZg6+K0jsPOrJFxq+xCpTVSLi/c5TgHlXNNEIK2CV0kYDA4WDiBkBI19rEDl5eZflfppX4qDBh9M6KN3Fc8G5sdodJk1g7M11KWkY83exjiOUtB/NejWgZAWCji/kzaFRrFz2/TfmTehGhjMOiNyJJ32848bMtkbP8I/HuAmvK/gsrvM1cTS5sQLX2F9TjBzXkc17i/YulIuuO1iyfh4yp6a2RzOTyx68TWwUr3VThaxsWB3O0Nu546rBbDQLQ2WOV1dX51UmsWtO1mv957rZBxGVhsHcLeKlYw3axjSdpAAv22XqmPyRjQk5KVSV7ehyDyk1mrisRq43yUjGxlrBkJG7X2vkTrZHqaFtm6V1mKfoMMpzSwZNdUO/sN2ENtxWm3I255rbV0WaBrxZ7WuG2xAP5r7a0DICwXMdyP+NLKTy2fPmcj8ldIYsTnZqyFrYpYw4tI+7KyxdzEhuxbTy0ROdHTarHOAfJdwBIBLWgA22E59xXSUTHawXhUqTpX9TV4I5/2GEtYWyfZ47MeLEOEYADhyZhc/wrynz0hkixSGV8utdtmsYW/4LZAi+dxfauqL8LQdoBXWmWzpydsZWt1OWYjjOIY03zFNSmmpXEa8j72cAQeM8gZbDZoJXQNGsAZQ0zIGHW1blzthe45udbk7OYBbRES9xTo4yzk7v5CIikXhERAEREAREQBERAEREAREQBFO6f4pNTUEs1O8RyNMY1rA2DpGtNgcr8ZaWj0ondRU5kkHnZIvOPeAGkgvcGiwyB1QL25V2Sxhm/S9icIObsi7Lxe1xfmX6ueCo2OuXOcefPtJW+wfHXAhkpJabAOvctPJfqWeNZN7l8/DSiropURFeZQiIgCIiAIiIAiIgCIiAIiIAiIgCIiAIiIAiIgCIiAIiIAiIgCIiAIiIAsevqvNROft1Re3OdgHeQvnEq0Qxl+05ADnJyCka2pfKD5xxcDybG/AKuc8S6nTy39jQ6b1T5KOVz3E5x/8jdg5F96NwtkooWyC482BflGZ2FYulWHOFJJ5svcLs4ltbIPBuOUWt1rww7FnQ0DbROMscYtG4EE8a2vbaWgG6JOVBL3c/wCDWklO/wBGRiUppLXd5yMnI7HN6nc46wtNJpl54fonFrQ6xsMzYXt1XyzzW1gw818LXzXjcRsF8szZwB7AVMY3o/8AYHNfKNeFztUGPiEuIJFxYgbDnmp+Fp0byhW9S6tUqWjKn/w6LguKuc0PbI4F1na1yb3zN+f4863MOkkoNnajuu1vyXNtHqySGKMOa5rHC7Cc9YA2yPKRbq7AqmkxIO2AX51k3i2rk6lKE/MkWeH43ruDZGhhOQIORPN1LbKIbU3GW0WO5WVLOJGNeOUA7wr6cm9mebWpqO6PVERWmcIiIAiIgCIiAIiIAiIgCIiAIiIAiIgCIiAIiIAiIgCIiAIiIDR6VyERsHJrEn4DL8ypJ+LMa4BxsTsyOattI6fXp3c7bOHw2/gSo6hpw06zgC7ZnyDmCy1V5jd4drE9IsRY8cVwPYdi86qjEguDquGYcNoK+qjBY5DrDiP/AGmmx+PP8VjPmfAS2YazD/eNH4uHIqX9mqFn6GGKidl9aIusfvR5tPXbaFLYppG6qkDHAsax19V1wSdmY5OVW7cVjAv5xpHOCCuc6b4qyepApmBuq2z5BkZDfZ8NnepRRo/Y3+G4Q6pY6JtbKMnSMiuNQyAcVvUTsv2LFw/C5Hf9zOzqHJ25rV4J5+Ma8Q1nNFwCTmVvMFne/MvGuSSQ4cpNz1jNX/5E/nov6KVQSv8A2bWn0VltliFS3stvW8wjQyokjuMXrWAOLdUEWGw8/Wvuh1rZlvwKoNHZ7Oew8oDh2jI/y7lOn4id/wAL+jFXppLY1XqHVe+a7vG9PUOq9813eN6s0WnVl2kYiM9Q6r3zXd43p6h1Xvmu7xvVmiasu0gRnqHVe+a7vG9PUOq9813eN6s0TVl2kCM9Q6r3zXd43p6h1Xvmu7xvVmiasu0gRnqHVe+a7vG9PUOq9813eN6s0TVl2kCM9Q6r3zXd43p6h1Xvmu7xvVmiasu0gRnqHVe+a7vG9PUOq9813eN6s0TVl2kCM9Q6r3zXd43p6h1Xvmu7xvVmiasu0gRnqHVe+a7vG9PUOq9813eN6s0TVl2kCM9Q6r3zXd43p6h1Xvmu7xvVmiasu0gRnqHVe+a7vG9PUOq9813eN6s0TVl2kCM9Q6r3zXd43p6h1Xvmu7xvVmiasu0gRnqHVe+a7vG9UuC4e+nhbHJPJUuGteWS2s65JANua9vgs5FGU5S2YCIigDU6TVgjp3EkNByJPI0Auce4Fcrl0lqKhzhQxtEbTYyv5fgch2ZnsXS9LRdrGkAtOve+w5AWPeVzPF5o6Vuox8cDCSdWJvGceU3P5qCksmsbv2+DZRheN72XuYrMar2k/poXObmYy0Zgc2QH4ql0a0lFXHd7Q17TquG1pyuCL8hUEKiR36pjm62Wu45nrBP9Va6N4G2ngseNI46xI57WAHUApVbKnaaSlfa382L1HzXje33/AAbWvwaFwOrG0Fw2gC4POFzaswbzM7mP5LWP7QzOt8bldK88W/ezty/0Wi0oqqeaOzXE1DXADiuFgdocTkRbm5ViNMHY1GGt2NYLDn3Kop6FpaNdrXjrGfwO1ajBKXIE7VTUjcrFEjtSdj3gptRvEHF+Os3ethg369vY/wDJY7TYcv8ANZGAi9R2McfxaP5qxLzIxVJXiyoREWo88IiIAiIgCIiAIiIAiIgCIiAIiIAiIgCIiAIiIAiIgCIiAIiIDU6UR/8A5ZH2LjGx0oAFydVpJb8QuF0lYXSOnnhlnkceKdUljesA7bbANgX9FKIrYfNSuZyA5dhzH4EKSqKmnte/3Yvpbu1znceJNB1jTVLnftFufYOZbzRTFppnyCSMsjbYtu0g53GqSdpsqmKS5tmvuGmHIs0pU8Wowt93N2Um/NIlavFJXVbqZsP6PUJ1+Nf7t9a+y18lgNhu8kjbY92RH5K11NoOwH81qqrDdWTWH3XG/YdxVU2nayt36lkHa6Z54fDyW/qtpG1THqdEXnWkqBckizxbPkzC92aEwXs6WqH+oLf7Veo0+Lp+TPKUvjqVGsbbLrYaNM/SyEi3EA7z/wCqiToNAP72r+YPpWdgXk7gmL7z1jQ3V2SgXvfbxepTjCndebp+SibeL2OmXS6iuCim6TX/ADh9K/OCim6TX/OH0q/GHF0MpbXS6iuCim6TX/OH0pwUU3Sa/wCcPpTGHF0Ba3S6iuCim6TX/OH0pwUU3Sa/5w+lMYcXQFrdLqK4KKbpNf8AOH0pwUU3Sa/5w+lMYcXQFrdLqK4KKbpNf84fSnBRTdJr/nD6UxhxdAWt0uongopuk1/zh9K/eCim6TX/ADh9KYw4ugLW6XUTwUU3Sa/5w+lfvBRTdJr/AJw+lMYcXQFrdLqK4KKbpNf84fSnBRTdJr/nD6UxhxdAWt0uorgopuk1/wA4fSnBRTdJr/nD6UxhxdAWt0uorgopuk1/zh9KcFFN0mv+cPpTGHF0Ba3S6iuCim6TX/OH0pwUU3Sa/wCcPpTGHF0Ba3S6iuCim6TX/OH0pwUU3Sa/5w+lMYcXQFrdFFcFNN0mv+cPpVPguENpIWwxuke1utZ0jtdx1iXZn4qMlFLZ9AZyIigApzSmjN2yD909vJ/PuW2xquMFNNKLXjikkF9l2tJAPVcBc5wWrxnEqbzkdRR+ac5zCHtAcC057Gm3epqk5xbvb9SUZYu5tWg8m1ZlO+wsoPHa3EaF2pNNT65OTGtDnO/xAauzrVBo5U1Bj1qu3nCbgAAENsLBwGV73VFSg4RybRthUy2KHUF15OjvcHNGzXC+m5ZrOXGJJSnu2JybFkSyLzDwdtk9CLVzHllJVTozS6kAcfvPOv8AA5N/AA/FS81rGwzVxRttGwczGj8ArKW7M1bZJHsiItBlCIiAIiIAiIgCIiAIiIAiIgCIiAIiIAiIgCIiAIiIAiIgCIiA/HsBBBAIIsQcwQeQhaHSNlXDA1mFQwa2tqkHVa2NpBOu1tw3bbn27CvfS6jmmop46ZxbM5nFsdUmxBLAeQkAj4qG0Y8orKGmbTVsFaJoy4ElusTdxI++QRa9rZ7FfTg2slvv6A+R5K617nVE1cwVRu64a55vbZrm2rzZDLkWq0exKcVMtLVHXkj1uNle7SAQSNozBVRN5SZ6gFuG4dUSvOQkkbZjes2y73BYOG6GTUutU1bxJUzE69swzWOsQTsJJ5ssslKq3g9W318ltJtS2M9s1l6tlU6cXk+2/Z/Nfow25fn+zfW5rXyW6YDzrzJxcbX91c3xkmZLyseQEHPLsX0atg/tsv8AvBfE1Uwj9YzxNUGmLnw92RXQKY8Rv7rfyC5xLWstk9niCt8GxWJ1PGTLGDqAHjN5Mv5K2indmWv6Jm1RY/pGL2sfjbvT0jF7WLxt3rTZmUyEWP6Ri9rH42709Ixe1j8bd6WYMhFj+kYvax+Nu9PSMXtYvG3elmDIRY/pGL2sXjbvT0jF7WPxt3pZgyEWP6Ri9rF42709Ixe1j8bd6WYMhFj+kYvax+Nu9PSMXtY/G3elmDIRY/pGL2sXjbvT0jF7WPxt3pZgyEWP6Ri9rF42709Ixe1j8bd6WYMhFj+kYvaxeNu9PSMXtY/G3elmDIRY/pGL2sXjbvT0jF7WPxt3pZgyEWP6Ri9rH42709Ixe1i8bd6WYMhFj+kYvax+Nu9PSMXtY/G3elmDIRY/pGL2sfjbvXtHIHC7SHA8oNwfiuWB9IiIAvwtX6iALwrqYSRuYeUZdR2g9690QHP5mkZfgvJnWs7FG2lf++78ysILE9j0Iu5qZdEqQkuMOZJJ4z9pNzyrzOiFJyQ5/vP3rdFIRmrNerxPmdwj8Gil0QpR/dfxO3rf6N+T/Dp43GSnDntfa+vIMiARsPavKcLdaFyHzkjeTVafiCR/Ndp+Iq5WcnzIVoRxbSP3gtwzoo8cu9OC3DOi/wAcu9ViLZqz4nzMJJ8FuGdFHjl3pwW4Z0UeOXeqxE1Z8T5gk+C3DOijxy704LcM6KPHLvVYias+J8wSfBbhnRR45d6cFuGdFHjl3qsRNWfE+YJPgtwzov8AHLvTgtwzoo8cu9ViJqz4nzBJ8FuGdFHjl3pwW4Z0UeOXeqxE1Z8T5gk+C3DOi/xy704LcM6KPHLvVYias+J8wSfBbhnRf45d6cFuGdFHjl3qsRNWfE+YJPgtwzoo8cu9OC3DOijxy71WImrPifMEnwW4Z0UeOXenBbhnRR45d6rETVnxPmCT4LcM6KPHLvTgtwzov8cu9ViJqz4nzBJ8FuGdFHjl3pwW4Z0UeOXeqxE1Z8T5gk+C3DOijxy71QYThEVLEIadnm4m3IbcnNxLibnPaSsxFyU5S2bAREUAf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27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distribute legal content on existing p2p networks and have the publishers still get paid?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pic>
        <p:nvPicPr>
          <p:cNvPr id="18434" name="Picture 2" descr="http://t0.gstatic.com/images?q=tbn:ANd9GcSDMLWhXA6b-oZk36u45oPS9MoqebtS87StesIDS1AZC9E63cqg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81400"/>
            <a:ext cx="3657600" cy="315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7690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few slides highlight improvements over existing protocols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5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DataCenter</a:t>
            </a:r>
            <a:r>
              <a:rPr lang="en-US" dirty="0" smtClean="0"/>
              <a:t> in North Carolina</a:t>
            </a:r>
          </a:p>
          <a:p>
            <a:r>
              <a:rPr lang="en-US" dirty="0" smtClean="0"/>
              <a:t>500,000 Square Feet</a:t>
            </a:r>
          </a:p>
          <a:p>
            <a:r>
              <a:rPr lang="en-US" dirty="0" smtClean="0"/>
              <a:t>100,000 Servers</a:t>
            </a:r>
          </a:p>
          <a:p>
            <a:r>
              <a:rPr lang="en-US" dirty="0" smtClean="0"/>
              <a:t>$1 Billion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</a:t>
            </a:r>
            <a:endParaRPr lang="en-US" dirty="0"/>
          </a:p>
        </p:txBody>
      </p:sp>
      <p:pic>
        <p:nvPicPr>
          <p:cNvPr id="2050" name="Picture 2" descr="http://t0.gstatic.com/images?q=tbn:ANd9GcQjVClsnVghyyYvk1ErT_06ZjX2_cWdBVSM2jlEgNU5OZNc75T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657600"/>
            <a:ext cx="3810000" cy="2842848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g;base64,/9j/4AAQSkZJRgABAQAAAQABAAD/2wCEAAkGBhMQERUUExQTFBUVGBQZGBcYFRcZGhgWFRUWFBgYHhgYGyYeGBomGhcVIC8gIycpLCwsFh4xNjAqNSYrLCkBCQoKDgwOFw8PGCwkHSQsLCwpLCwsLCwsLCwsLCwsLCwpLCwsKSwsKSwpKSwpKSwsLCwpLCwsLCwsLCwsLCkpKf/AABEIAPsAyQMBIgACEQEDEQH/xAAcAAEAAgMBAQEAAAAAAAAAAAAABQYDBAcCAQj/xABCEAABAwIDBQQIAwcDAwUAAAABAAIRAyEEEjEFQVFhcQYiMoETQlKRobHB8Adi0RQjcoKS4fEzQ1MVF+IWJKKy0v/EABgBAQEBAQEAAAAAAAAAAAAAAAABAgME/8QAHhEBAQEBAAIDAQEAAAAAAAAAAAERAgMhEkFRMXH/2gAMAwEAAhEDEQA/AO4oiICIiAiLw+oBqQEHtfJUBtbtW2lIpsqVnj1abcxHW4a3+YhUbCfiLiHYr95QqNZlmQS5zQT4iPA5u63DUrF7g6yijtmbXZWaCCDOhGh/Q8ipAFall/g+oiKgiIgIiICIiAiIgIiICIiAiIgItXG470QktcRxEQOsmyqe3PxOpYZxYaVbON2QwZ3hxgEcxKzepPQuyxVcQ1ouQIVD2b2//ahJq0aAkiC4ucAI7xgBombAk71MZaWYioc5bBmqe4Z9mO4DpqFi9iRqbbL7UWl/5vVH85t7sx5LWrYFzgXYiqAOAdkZ0LyQ53SQOS224zKIe30Z0BN2HhcblzfavZPaOIJNUGq4z32upObB0y5ndwC1so430Wfd/qr1gqdJ0Np1aILdG0qjY/pB+IvzWptTs+x5l7fROkkVGSGybE2ux1x3gRO/MLKobF/CzFQ0VKmQTJL3B7heZY1vhfFpzRyXU3vZTaA94gACXkSYESZ1KfFnHOv+nVdnPGQENgzDHP8ASAaEtYbmNXMBO8taLm1dne17MQGghzHOEtDtHt9pj9HDkYIWfFYmhBAe1wNy0hzmk8bAx5Ku7Z2Xh3w6kbgzlNOoW5jcuvq7S8tdbxblZ6Vf2vlelybDdpto4SrlLP2ilNoZVMNG4Etzg74dI3XVy2V26pVbVGVqDuFWm4D+sCIvvhdPkLOixUsS112kHoQfkskq6PqIioIiICIiAiIgIiICIiDS2jgG1W3bLgDlvBnhMGPcVQRTIzUa7GuEyWPIc0GdWPF6Z+C6PWp5mkAlpO8RI6SCFRO0exalGoKvp2DNaKkAVDzI7zHbswkcQuPkn2sQeM7EZjOFd3r/ALuoYde/dd4H/A81o4LadfBVCHscDBlj5g/mIkAQd49+5WjCYmCGPaabjo10FrubXDuu/lIPJSlQNqMyVGtqM9mqMzfJ+rfNYnX6ln40uyXaenWL87msdaGh4h+sjK6wNhv3qxPxNKi30rg6luykRmPDLoT0VKx/YTDa0icM47ny5h5CoLtHX3LRfsjFUCz0uZ1ITDg4vpy6Lj2RA1OUX0W9n0e/t87SfipVLnMotNNgtnsTPmRPlbqqse0uIeCQ6s9xdEMMOjqA6L6CJV9wew6ZOd4BIJAkWF4mPvRb/bDbNPB0G5WS3MQQ0Ad4C0nmL8/NN1FAweG2hWax9PO1hnMDXcXCNZDjYncApJ3YbF4p+ZzxTpjjUfUd741U1sLtNh61TKarQ4jutcQI1sDpPJTeJ2wzDjvvAHGL/Gzr8DPJTavpAbO7O7Pw5/e1mOeLE1HQAeB3NPUq1fsGHa3u7/YcY62KpX/q/D1ajy7DMqPbpVs2k6NCXP724d0A6WnVQr+0ONrYoswlbPaQKbWMpUxYHulp7o3SZ6zCuWpsX/FBtJ7QX3eTl3OBALtRqLFRGM7SbRoYhraI/aab5OVzMzmxc95kONhbVa2C2M+kTVrVDVquF3RYcQ0bgfuNFbNi7BdBqPljiIaIBIadZB3kKT1VRWD/ABVa0xicPVpETOUF1hcktIDm9LlWvZfaXDYn/SqscfZmHf0mCq3jarx3K49IwmT6am3w5TLQH93xQAQ6ZNgRdQeM7KYKrlID8K4XBYTk1nLlqQ4k8GFb0dTDl9XJKG2MfgzFKq3FU80NDibi5OVrh6QiPZJFt+itWxvxAFQfvqNSk4eKP3jWnmQJHuPNX5C4otLA7Yo1xNKox4/K4H4C4W2KgK1sHpElFQREQEREBVvtV2WdjBaoQR4RDYaY1Bj4GfJWRFLNHMKNLEYUGnWaH0xrLZZ1LTdnUGOamcHUa4D0bsv5Xklv8tTUdHSsHb9tWjVp4hpqBsBkyMoJvEATe85rHdwWls7G06lz+7cfWYO6f4mae6F5uplxpPZy2zgWE7jdp6eqfKCvjKOS9Mmid+W9M/xUzb4ea+US9jdzmcu8w9WnT4LKwtNwch6y336t81BHbQrCm2arHUgf96g0vp8i+kLtE7xI5qOqbNrVWEPqMdSe3uVaQbVpO3AEPuN+pgaSrE5pb+Wd4uD5aHqFpPwWUl1Bww7zwANKoeBabX8jzWtTHJqfZmMR3yz0OZzfSUsgbmhwaCW+AyNHQbealMZ+HONIHo6tTLYiRUvziHBWfH7Opvqd7/2GLMhr2waFUuBaQCRDSQSMpg3tmWtg9rYjZ9Q0azW0WjwCHvouI1LXSXMOpteTuXX5WsZiKwv4XYiqB6Z9QnePRuMdC4gK69l+wYwbSKbQwu8T3uDnGOTbAclJ4HtlRqAsc4U6wtkc5pBdEwHCzjfSx3KXZjw4ESZ4tB38rkeazbftZIYXZLGEOPfePWMW6DQLZxGJawS4x8yeAGpPRalNrxdr84vAJtebl1yd2kcuC1ziA05nsLXEAZheJtNzDRpv/vNw39a+0u0baZh7vRgeplDqjgeLdGDrdRmL2jhC1pex1GXZmiAQXRlzGn4TaBposGJ7Mue/0mHqNcHX73jm8ul0a8VE1tiYmXOy+jBBBfULXON73JtPKJWPlXn68nk25E1itmVCxzqGWsJZlgk5Q0g3pvMzqQ0ENECyg8fhXOcZEnLlYxgfUhwvUykFtVjQZkkOF9XSAJLsvgKtJxNNkyIL3+G5F+emgVur7NZVZlqgPOXKXeEkHUS2DHJa56128dvXO9TK55srYVJ1Jgo1mNqmnmAfTJyTmAipSOZmUN8LpIAvC3219o4alM1cRG+m2lXaesFr79ABa3GZx3ZEOqCo15cPWYTkL2xAZnYBDRYgZfnK+s7O1A2k4ViyowCWkdyZlzf3eU5Sd+p1lW1vEVgO39cD97SZaZyvLHCNSWVNON4UphvxIw7hdzm/xU3ADhJAtMTfd1W63Z5dmFfJVaT3Wua1+Xj3i0E8hFgNSq/2o2DhqdF7g40DBy5XEguO7I4kGTwhTaq04Ltdh6phlSm48GvbP9JgqRbtOmdXR1t/Zce7G9gc5/acawAEh7KRnUXD3zy9XfqeC6Fs7aGHqP7zxa4B0I4k8JWvndFpa6V9XwL6uyCIiCF7WbObXw7mvqejaIJO4xo0iRIJ+MLm+Dw8OIpukjVs3H3wK6/UphwIIBB1BEg+S5d232dQwVcPbUc0vvAY7ujjIEOaNI8Q5rj5OftYkdn45zd5ad/9wpdlRr9e6eI0PUffRVzZ+0g9o9JDmnw1Gm3vGnT4KXZSIu05h8Y6b/JcYqRhzLWynzaf0P3ZY3U58Ou9pvPQ7/n1WPD4kjTTeDofv7IWYtDvDr7P6H6fNUatZjajTTqMD2EQWOuY5TqORUVVwtWgzKwDF4XfRqGalMcGOPD2XeRU3U73i/q3jqterLTMmdzhv6jf800U4bAZUY92z3tc3M01cLWBDhlJIaZIc25J1E+0QsGG7Uuwr/RuL6bwRFKsDlmdW1CRkaTeCWho0zKx7S2bSrEOdNGqPBWpkt/+Q+RkcgozaNWq1mTG0W4uluq02gPA4lgNzzYfJb+f6ziU2b21pE/vi6nByteIeyRBgOjnIBbMXmFZ6W1qfo8xqMe32xcecSAeS5ZU7Oiq1zsFic7IIdQc6NblpgAtB3ggTxUb/wBWfhXj0rKmEfJBdSHcImXE0xZ1gA2CBc5iSEzf4nt09vaKlUe4BrmAmDUEAEWic0EabjP0kaGNMCSyq0RLwWwBMbpdMdZtzK5pR7SNqw2qwPgB5q4cEhuaGnMAMjtwJaR5wpZlepl9Lh30vRtEywmf5gRmJ5Febe+f6471z7vv/HQ8Nj21G5mkxzBHzCy+lVT2Z2yp1DlyvEDUCQAN5y+EKcp41rhIIIOhBtC6zuX+O3PU6npv+lXh1VabsUq5tXtUS70OGHpap3+qwcSdOPLTorraX232iZhwJ71R1mMFy4nTRReD2Y5z/wBoxhBcLtp+pSHyLvgOZ0xYDZzMNNWs/wBJWdOZ53T6rBuG7nG4WWrjcc6qe9Zo0Z9TxPy5JajY2ntU1u62zN5O/qN/TTitXZmP/Z6oe1rXR4i8TbeRcX4LA86Tv0aNT5fY+a2cBs51Wo1sF1/CyO6Bvk2LhxNh85FdNwuI9IwOAcA4TDgQfMHRZljw9LI0NkmBEuJJPUm5KyL1siIioKE7U7BpYqifSB0sBLXMEvaeQ3g2kclNr4VLNHCsBVNKo5rSWOBIIcO67hI0v9yrbs7G7oyH2Se6eh9X70WH8RdgmjUFdrWGm895suDvSEklwJkCeGk7pMqK2TjbWOdo1Bs5nXh1uOi8vUytLoxwed7XfHz9oc9eq9QRY24cD0P0NuijcLVkW7zRu0Lf0+SkaOIkXuOP6jcef+FB7dW468d/mN/z4TovDm8N+7cY4fcjkvT2RzHxA+o+7LwbaXB8wY+vuIVGjXoa5fNp/Q6/eqj31i2YOXi112n36eamHkHWeXHyNs3SxWji6MifEOI1HIi33uKzRC4zA0ajg5zXUao0qMJHuc28crha+JdWa3LWazE0j60NzfDuuP8ASVs1GkA5TbeNR5zYeeUrUdWLDLSWHfEkeY1A94SUV7F9lGOa52EfE+Kk492b6tO/+IHkVGYTaTqFQBxOEqNa1gjwOyyS5+aZBFoAiVacRUa4gvGR26ozT3D6e5a+0KDKrMtdrXtPhqDceo8J+4W51+pjBhNuMrMDKhOHL8xBaD6KoAYzRYt6HTkrPsnG0sJRJdXa5pMyCI03AEzK5ftnYVejDaeepSLswyAGHHQluo3aGDF1L7C7Ft7r8Tc/8YADf5o16C3VS8cz2xOJLq2u2xXx5y0ppUN9Q6u4ho3/ACspXCijg2ZKbe8bn2nHTM53D7AUVU2w1gysgRbdAA3AfTRa1KsXG++5nU8yd3z6KVtIVsW57pJk6cm8gPs8YXpkkwLu3zoOv6f5WCi3NoYaNXfQKVwmEtpDdY3nmfv+0V5w2G1IuTq46nlyH3zV37KU2ijZoBkgkAy6OMj4C3TRV3AYU1XhjZg6kDRvE8B893FXfCYYU2NYJhoi67eOe9SsyIi7oIiICIiCP25ssYmg+kcveHrCQDqDHHmuSY3ZFTC1SHBwLdCLEDQEHe0+7nuXa1TvxC2KH0hXY5zatOwAJh8+rBsPdB3rn5OdmrFc2bjNJIadzhZpPA+wfh0U7SM/ldw0B/TpoVS9l7RDnZSAx+mU6O5QdD+U+R3KzYSrAg3aPMt//TeW7lv86pWnUIMR/L+n6f4XvKDdscxuPUbvvRYTVEd+7Ys/WBz4t57t8L2Wlpn48ev6qjHUph1hrvadfKfF016rTqggzJ6zfpP0dPVb1QB4g2P3ofsdFr1HkeOXD2hZw68fP3hSiPrMa7xAg+02zo/h3j+ExyUXi9nmJbFRo3siR1bYT/SeqmqlAEEtMjWw05lmo6j3qPqtIOYGD7QP1+hkKCtVqZEltxv/APJp+o81oDEFplpyk6jVp5Gfr71Z8Xlf/qCHbqjBBHVo3fw+5QO08AW94w5h0qMuPMD6eYC1KNNuJqB/cbDQJeyCfMb29Lhea+1nPsLD71O4LC6lUZBbMC4IOnuuPl0WoHXJgySSdbk3k8VRJ0KkXJ++X6qVwjM0TYbgNSSorZuEL3CBmd8B1O771VswGHFK/iebT8w0H5/4Uo28LhMsF8W0bub14u5KQp0S8/fx4nl/heMFhXPMnTdG7pz/ADKaw2F0awBSQTOwaTW04a0g+sfadxnf9FKLDhqORobpA5/VZl65MjIiIqCIiAiIgLDisMKjHMdMOBBgwsyIOGdpdkeirvDQ8ZbkP8WXcebY4aLe2FtuYbUMEaO3jdc7x+b3yrP+IuzmNLa7n5fzSe5G/gGXvwneCVSW4TvWGV4uWjRw9pnKNW+7gvL1MuNL3h3cOpb9W8D8DzCy0h6Md3vUzu9njHDmz3cFXtj7RygNdpuPDpxby3blY6NSbiJOo3O4efA7+qyD6YIltxuj6HceSwOqxrccd4+/sLPUpG7qeu9p0PXgfzDzlYRXa8kGWvAuD4gOPB7eY/sg1qmH9Zhg7iP0H0WpWrD1xB9tsX6jR3wPVbtWjlvpO8eE/p0K1azpkPEHjx/Xz96gjcTh4E2LeI8PmNWnrHmox5LCctp1abtd1/XXopeox1K7TbfwjgeA5GQtOrSbU8ENdvYbA/wk+E8tEFdxLpcS0FkRImYJ3zub8V5pbPJcXOeItlDR5kkm5J5QOq2cfRF2uDhHAlr2nXUX3f5WKjSL3Qy/37pWhJ4RwFmiOPPmSrFszZpN3/pb6N5LBsfZAZd1z74P1KsFJv39VkZaTYHL5qU2Thczsx0bp1WrhMMXuA+448lY6dINEAQAu3HO+0r2iIu6CIiAiIgIiICIiCH7RbBbimG5DwDlO7oRoQbjzXHcVQdhCWvk0Wkw5pzGgQYkEeKlOo9Vd4c2dVx/tjsZ+ExTn06YaypBLA6WPPhtI/d1YECe6/wncuXc+1e8FU9JAMB8TLdHjXOyNZ3gdReQpTCVnMPEcOu9vEHe33XVKw1cUW56eZ2HkkgA56Dge85oNw0HxMN2+4q5bOxgrNEw4kSC3R4PrNOmbi3fyK4WKnKVYOEg34/eo+IXjE4ZtQQ6xFwQYIPFrhdp6LWpy3odDpJHyP2VstqTY/p/g89EGhUrvoT6SXs/5GtuB+emBcfmaP5RqvpDXtBaWkG4Ey0/wvGi380WPx3KLxmxiCX0HZHG5bE03ke00an8zSHINWpTLZibTLTqB03jp5hR2Ioh122PD70+XRbzNqSRTrNLH+q2dY306kDN/CYcOB1XjF4UETJ/jbuP5mwYPMDyKgh6lUvlrx3hYOMgt62uOS39m4YN09+8/oFq1aAD5IlxA7w3jcbWO+D1Uvs2hNz/AJ++KCVwtOfv4f296lKFDj99ViwWG4/f38VIAKyDe2UAJ1n4f5UksOGpBrQAIWZermZGRERaBERAREQEREBERAUB2t7P/tVOWgekYDANw5p8TCNDNtfhqp9fCpZswcGxWGdReXssbB4cYmO6A9x0I0bVOnhfxPvZ1T0cupAmnJ9JQiHMePE5g1a4b2eYkK09s9nmliC4NDWvuCPCSbEGbAnT2TMGJBVSrUjTPpKZy5RfWA1p0I8Rpjj46R4t081/FXXZm1W1Wg5muDtH+q6Nz4u1w9oX6hb/AKE+rNrlpjMBxG5zeYt0VL2ecznVKMMrGDUpOIDKhOhMWa4jSoO660wbqx7L2sKgiHA0z3qbu7VpO5fZB5qYqQDrcRw/T2fkvJkaXG8HUdRv6hZ3vaRmJt/yNFh/G0eHqLLDVYWkbt4I0I4gj6WUGtjMLTxDC17Q4Hcbny4/AquYwYjB3a2piaegLSDUHBrs0elZzPeG+QFZqjQ7Xunju8x9QsGIeRZwk255hz9rkdeaaIh1IkNLmBpNy0OkB3Xh9iVYNl4GLn78vpu6rSwrMxFiOZBnoJup7DN3C0fAKDZphb+zqMunhy4/VabB9/VS+AYQwacQuvE9pWwF9RF6EEREBERAREQEREBERAREQRu39msr0XNfaASHRMGI03iJBG8Fclr04u06GzgdCDlHeOnAPOnhdaCu1lcv7WbLNHEOcxhAdfLqHgi8bs2tvWFjeJ4+SfaxWTRIcCwGWk90CHD2sgNv4qJsdWwbGZw9ZmIDC52WoARTr07nWCL+Js603XB4FRj2hwDmkRaDNuTSdQODtW6GQsmHJeSWw2rMPa6zahA0eBOSpGlQTaJzNXIWLCbQfTc1lWGVHWY9v+lV5NJ8LvyOvwlSlN+5oAO+m6zCeLT/ALb/AIclBYHGCo11N7czbCpSeO80nSR8nDXUE6DN3sO2ZdWw9u94qtAcHb6tPn4hzUVKvoh0ls93xNIhzOo4cxYqPxDiLQSAd18pOhI1A5j+63m1g4NObd+7rMIdAPweziCsDsAym4vDGMrVSDUcycr4EB4nS27dfXUh6wbCfv7lTdFkCPvqtHCMUixIM9KnmIFrqZa2AtDZ+HnvHyH1UivRxPSUREXRBERAREQEREBERAREQEREHxVDt/gapa2qwZ2U5zsjvZTFxGumnuvrcFqbVoB9F7S3NLT3Zid+o0Kz1Ng43X/5affDruAvnESXCP8AcA1A8QuL2OKxhzSIiGv3RqGOi5bex1bMiyxUccWl5LS0tP76lvaZn0zI3esY45hbMF6rtLCajO+1wl1MDxAa1GRo4es0dRqQfOqVw9UVYa8mnVZZr7FzZvlI0qUzrGjtRBECWwWLc1wa7uVImxlr2+00nxN4zcaHcTV6FZrmtOaWH/TqATE3yuG9p3t823U9g8SKg9FWEEQ4EG4Ogex/ydvmHCdcq3hhTTcX0Gy1xmrh5AAJN6tMmzTvLdD1WxN7abisDXPZZ+7w1AIDhwgXa60FvHlp7wxk8Z+ClErhdFusWnSdCldk0MxzEWGnX9FvmaJWjTygDgsiIvUyIiICIiAiIgIiICIiAiIgIiIC+FfUQcf7ebJy4lzqRLajYLHOkCXXLHHfTJ0duKr2B2hY90sDP9Wlo6k8es0ez00/h8PVe3+AL6THtbmLXQbtHcdY+LW8W338uY47CEkPYclRsZal9xjK7fG4E6aFefr1cV5r0CCalIB4fd9MWbVGpcwerUGpbv1F9dzAY1j2N7xdSJhlT16bzbI4cTpBs/SztYrDYmS5rW5XtP7yhpf26fA74HlwOdok+lpFpc7uuDoDKw9ioNGVdwdoflmwWc45whjwC4CQ4OMObpmA9a8C926GbTu4SuAqxhtquczIxrwwEAioC51Nw1BJvOoBOoF5Unh8XF1iqsbcSrjs2nlpMB1gTaLm+hVD7NvFbEsaQSLkxuyiRPKYXRQu/in2lfURF2QREQEREBERAREQEREBERAREQEREGDG4YVGOY4AhwIgiRyXIdo0DTqupVG5ag3HwvEXg7yB5xrIuuyqE7S9l6eNZDhDx4X3kEXExex0IuNy5986rjuO2e2oBqCzwvHjpngeLOXuO9atLEOz5amVlUizv9qu3nz568dymcfgKuGqGnW7rm+GpaHAmAHaC50IgH8pstLEYZrwWPaCCZLeY9Zh1a4e9cRqY3HPFRgl7TEOa4TlaO9lzA3B3EzpHAnMzH2Whi9n5BmLfTHRtUd1zGmB+93PiDBA4aStfMTb7/ymDrX4Z7NzNdiSQZljQDJEEZieG63mr5K4/s7HVKVJrGPewQO6HEa3Om+VlqbUquEGpUI4F7j9V6eeciOtyvgqCYkTwlcediXRGZ0DQSYHksfpTMyZ4ytYOw1cWxhAc5rSdAXAT0leH7RpNmajBGsubb4rjznk6leSUwdbr9oMOxuY1qccnAn3C6jcR27wzR3S554Bsf8A2hc0zL5KYi+VPxHZBik6d0uEfALW/wC5Lv8Ahb/Uf0VKcV4zIO6IiKKIiICIiAiIgIiICIiCP2zsSliqeSo2dYO9s8J3cQbFcn2/2fq4J2WoC6kfC4SYA4byB7PibuzCw7QtbH7PZXYWVG5mn4HcQdx5rHXOj8/bUwrvE0ZgYOYOgRxdHiEbxroZ1HrZWz85k+Ea8zw/VXvaP4T1C6aVVhac1nZhALgTEWkxe0EgGAbnyeweJpNhrGuA9l4+sLPPH6qGlfJUg/s7iRrQqeTZ+S1quy6zfFSqDqx36Luy1yV8JWSrhXs8TXN6tI+axIPkrySvpK8koPhXmV6K8koBK+SvhK+IO7IiLKiIiAiIgIiICIiAiIgIiICIiD5CQvqIPhavPoRwHuC9og16uz6b/FTY7q1p+YWF+xMORBo0v6G/ot5EEJV7G4R3+yB0c4fIrWqdgcIdGvHR5+sqyIgpz/w1onSrUHk0/Ref+2dL/lqf0tVzRN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data:image/jpg;base64,/9j/4AAQSkZJRgABAQAAAQABAAD/2wCEAAkGBhMQERUUExQTFBUVGBQZGBcYFRcZGhgWFRUWFBgYHhgYGyYeGBomGhcVIC8gIycpLCwsFh4xNjAqNSYrLCkBCQoKDgwOFw8PGCwkHSQsLCwpLCwsLCwsLCwsLCwsLCwpLCwsKSwsKSwpKSwpKSwsLCwpLCwsLCwsLCwsLCkpKf/AABEIAPsAyQMBIgACEQEDEQH/xAAcAAEAAgMBAQEAAAAAAAAAAAAABQYDBAcCAQj/xABCEAABAwIDBQQIAwcDAwUAAAABAAIRAyEEEjEFQVFhcQYiMoETQlKRobHB8Adi0RQjcoKS4fEzQ1MVF+IWJKKy0v/EABgBAQEBAQEAAAAAAAAAAAAAAAABAgME/8QAHhEBAQEBAAIDAQEAAAAAAAAAAAERAgMhEkFRMXH/2gAMAwEAAhEDEQA/AO4oiICIiAiLw+oBqQEHtfJUBtbtW2lIpsqVnj1abcxHW4a3+YhUbCfiLiHYr95QqNZlmQS5zQT4iPA5u63DUrF7g6yijtmbXZWaCCDOhGh/Q8ipAFall/g+oiKgiIgIiICIiAiIgIiICIiAiIgItXG470QktcRxEQOsmyqe3PxOpYZxYaVbON2QwZ3hxgEcxKzepPQuyxVcQ1ouQIVD2b2//ahJq0aAkiC4ucAI7xgBombAk71MZaWYioc5bBmqe4Z9mO4DpqFi9iRqbbL7UWl/5vVH85t7sx5LWrYFzgXYiqAOAdkZ0LyQ53SQOS224zKIe30Z0BN2HhcblzfavZPaOIJNUGq4z32upObB0y5ndwC1so430Wfd/qr1gqdJ0Np1aILdG0qjY/pB+IvzWptTs+x5l7fROkkVGSGybE2ux1x3gRO/MLKobF/CzFQ0VKmQTJL3B7heZY1vhfFpzRyXU3vZTaA94gACXkSYESZ1KfFnHOv+nVdnPGQENgzDHP8ASAaEtYbmNXMBO8taLm1dne17MQGghzHOEtDtHt9pj9HDkYIWfFYmhBAe1wNy0hzmk8bAx5Ku7Z2Xh3w6kbgzlNOoW5jcuvq7S8tdbxblZ6Vf2vlelybDdpto4SrlLP2ilNoZVMNG4Etzg74dI3XVy2V26pVbVGVqDuFWm4D+sCIvvhdPkLOixUsS112kHoQfkskq6PqIioIiICIiAiIgIiICIiDS2jgG1W3bLgDlvBnhMGPcVQRTIzUa7GuEyWPIc0GdWPF6Z+C6PWp5mkAlpO8RI6SCFRO0exalGoKvp2DNaKkAVDzI7zHbswkcQuPkn2sQeM7EZjOFd3r/ALuoYde/dd4H/A81o4LadfBVCHscDBlj5g/mIkAQd49+5WjCYmCGPaabjo10FrubXDuu/lIPJSlQNqMyVGtqM9mqMzfJ+rfNYnX6ln40uyXaenWL87msdaGh4h+sjK6wNhv3qxPxNKi30rg6luykRmPDLoT0VKx/YTDa0icM47ny5h5CoLtHX3LRfsjFUCz0uZ1ITDg4vpy6Lj2RA1OUX0W9n0e/t87SfipVLnMotNNgtnsTPmRPlbqqse0uIeCQ6s9xdEMMOjqA6L6CJV9wew6ZOd4BIJAkWF4mPvRb/bDbNPB0G5WS3MQQ0Ad4C0nmL8/NN1FAweG2hWax9PO1hnMDXcXCNZDjYncApJ3YbF4p+ZzxTpjjUfUd741U1sLtNh61TKarQ4jutcQI1sDpPJTeJ2wzDjvvAHGL/Gzr8DPJTavpAbO7O7Pw5/e1mOeLE1HQAeB3NPUq1fsGHa3u7/YcY62KpX/q/D1ajy7DMqPbpVs2k6NCXP724d0A6WnVQr+0ONrYoswlbPaQKbWMpUxYHulp7o3SZ6zCuWpsX/FBtJ7QX3eTl3OBALtRqLFRGM7SbRoYhraI/aab5OVzMzmxc95kONhbVa2C2M+kTVrVDVquF3RYcQ0bgfuNFbNi7BdBqPljiIaIBIadZB3kKT1VRWD/ABVa0xicPVpETOUF1hcktIDm9LlWvZfaXDYn/SqscfZmHf0mCq3jarx3K49IwmT6am3w5TLQH93xQAQ6ZNgRdQeM7KYKrlID8K4XBYTk1nLlqQ4k8GFb0dTDl9XJKG2MfgzFKq3FU80NDibi5OVrh6QiPZJFt+itWxvxAFQfvqNSk4eKP3jWnmQJHuPNX5C4otLA7Yo1xNKox4/K4H4C4W2KgK1sHpElFQREQEREBVvtV2WdjBaoQR4RDYaY1Bj4GfJWRFLNHMKNLEYUGnWaH0xrLZZ1LTdnUGOamcHUa4D0bsv5Xklv8tTUdHSsHb9tWjVp4hpqBsBkyMoJvEATe85rHdwWls7G06lz+7cfWYO6f4mae6F5uplxpPZy2zgWE7jdp6eqfKCvjKOS9Mmid+W9M/xUzb4ea+US9jdzmcu8w9WnT4LKwtNwch6y336t81BHbQrCm2arHUgf96g0vp8i+kLtE7xI5qOqbNrVWEPqMdSe3uVaQbVpO3AEPuN+pgaSrE5pb+Wd4uD5aHqFpPwWUl1Bww7zwANKoeBabX8jzWtTHJqfZmMR3yz0OZzfSUsgbmhwaCW+AyNHQbealMZ+HONIHo6tTLYiRUvziHBWfH7Opvqd7/2GLMhr2waFUuBaQCRDSQSMpg3tmWtg9rYjZ9Q0azW0WjwCHvouI1LXSXMOpteTuXX5WsZiKwv4XYiqB6Z9QnePRuMdC4gK69l+wYwbSKbQwu8T3uDnGOTbAclJ4HtlRqAsc4U6wtkc5pBdEwHCzjfSx3KXZjw4ESZ4tB38rkeazbftZIYXZLGEOPfePWMW6DQLZxGJawS4x8yeAGpPRalNrxdr84vAJtebl1yd2kcuC1ziA05nsLXEAZheJtNzDRpv/vNw39a+0u0baZh7vRgeplDqjgeLdGDrdRmL2jhC1pex1GXZmiAQXRlzGn4TaBposGJ7Mue/0mHqNcHX73jm8ul0a8VE1tiYmXOy+jBBBfULXON73JtPKJWPlXn68nk25E1itmVCxzqGWsJZlgk5Q0g3pvMzqQ0ENECyg8fhXOcZEnLlYxgfUhwvUykFtVjQZkkOF9XSAJLsvgKtJxNNkyIL3+G5F+emgVur7NZVZlqgPOXKXeEkHUS2DHJa56128dvXO9TK55srYVJ1Jgo1mNqmnmAfTJyTmAipSOZmUN8LpIAvC3219o4alM1cRG+m2lXaesFr79ABa3GZx3ZEOqCo15cPWYTkL2xAZnYBDRYgZfnK+s7O1A2k4ViyowCWkdyZlzf3eU5Sd+p1lW1vEVgO39cD97SZaZyvLHCNSWVNON4UphvxIw7hdzm/xU3ADhJAtMTfd1W63Z5dmFfJVaT3Wua1+Xj3i0E8hFgNSq/2o2DhqdF7g40DBy5XEguO7I4kGTwhTaq04Ltdh6phlSm48GvbP9JgqRbtOmdXR1t/Zce7G9gc5/acawAEh7KRnUXD3zy9XfqeC6Fs7aGHqP7zxa4B0I4k8JWvndFpa6V9XwL6uyCIiCF7WbObXw7mvqejaIJO4xo0iRIJ+MLm+Dw8OIpukjVs3H3wK6/UphwIIBB1BEg+S5d232dQwVcPbUc0vvAY7ujjIEOaNI8Q5rj5OftYkdn45zd5ad/9wpdlRr9e6eI0PUffRVzZ+0g9o9JDmnw1Gm3vGnT4KXZSIu05h8Y6b/JcYqRhzLWynzaf0P3ZY3U58Ou9pvPQ7/n1WPD4kjTTeDofv7IWYtDvDr7P6H6fNUatZjajTTqMD2EQWOuY5TqORUVVwtWgzKwDF4XfRqGalMcGOPD2XeRU3U73i/q3jqterLTMmdzhv6jf800U4bAZUY92z3tc3M01cLWBDhlJIaZIc25J1E+0QsGG7Uuwr/RuL6bwRFKsDlmdW1CRkaTeCWho0zKx7S2bSrEOdNGqPBWpkt/+Q+RkcgozaNWq1mTG0W4uluq02gPA4lgNzzYfJb+f6ziU2b21pE/vi6nByteIeyRBgOjnIBbMXmFZ6W1qfo8xqMe32xcecSAeS5ZU7Oiq1zsFic7IIdQc6NblpgAtB3ggTxUb/wBWfhXj0rKmEfJBdSHcImXE0xZ1gA2CBc5iSEzf4nt09vaKlUe4BrmAmDUEAEWic0EabjP0kaGNMCSyq0RLwWwBMbpdMdZtzK5pR7SNqw2qwPgB5q4cEhuaGnMAMjtwJaR5wpZlepl9Lh30vRtEywmf5gRmJ5Febe+f6471z7vv/HQ8Nj21G5mkxzBHzCy+lVT2Z2yp1DlyvEDUCQAN5y+EKcp41rhIIIOhBtC6zuX+O3PU6npv+lXh1VabsUq5tXtUS70OGHpap3+qwcSdOPLTorraX232iZhwJ71R1mMFy4nTRReD2Y5z/wBoxhBcLtp+pSHyLvgOZ0xYDZzMNNWs/wBJWdOZ53T6rBuG7nG4WWrjcc6qe9Zo0Z9TxPy5JajY2ntU1u62zN5O/qN/TTitXZmP/Z6oe1rXR4i8TbeRcX4LA86Tv0aNT5fY+a2cBs51Wo1sF1/CyO6Bvk2LhxNh85FdNwuI9IwOAcA4TDgQfMHRZljw9LI0NkmBEuJJPUm5KyL1siIioKE7U7BpYqifSB0sBLXMEvaeQ3g2kclNr4VLNHCsBVNKo5rSWOBIIcO67hI0v9yrbs7G7oyH2Se6eh9X70WH8RdgmjUFdrWGm895suDvSEklwJkCeGk7pMqK2TjbWOdo1Bs5nXh1uOi8vUytLoxwed7XfHz9oc9eq9QRY24cD0P0NuijcLVkW7zRu0Lf0+SkaOIkXuOP6jcef+FB7dW468d/mN/z4TovDm8N+7cY4fcjkvT2RzHxA+o+7LwbaXB8wY+vuIVGjXoa5fNp/Q6/eqj31i2YOXi112n36eamHkHWeXHyNs3SxWji6MifEOI1HIi33uKzRC4zA0ajg5zXUao0qMJHuc28crha+JdWa3LWazE0j60NzfDuuP8ASVs1GkA5TbeNR5zYeeUrUdWLDLSWHfEkeY1A94SUV7F9lGOa52EfE+Kk492b6tO/+IHkVGYTaTqFQBxOEqNa1gjwOyyS5+aZBFoAiVacRUa4gvGR26ozT3D6e5a+0KDKrMtdrXtPhqDceo8J+4W51+pjBhNuMrMDKhOHL8xBaD6KoAYzRYt6HTkrPsnG0sJRJdXa5pMyCI03AEzK5ftnYVejDaeepSLswyAGHHQluo3aGDF1L7C7Ft7r8Tc/8YADf5o16C3VS8cz2xOJLq2u2xXx5y0ppUN9Q6u4ho3/ACspXCijg2ZKbe8bn2nHTM53D7AUVU2w1gysgRbdAA3AfTRa1KsXG++5nU8yd3z6KVtIVsW57pJk6cm8gPs8YXpkkwLu3zoOv6f5WCi3NoYaNXfQKVwmEtpDdY3nmfv+0V5w2G1IuTq46nlyH3zV37KU2ijZoBkgkAy6OMj4C3TRV3AYU1XhjZg6kDRvE8B893FXfCYYU2NYJhoi67eOe9SsyIi7oIiICIiCP25ssYmg+kcveHrCQDqDHHmuSY3ZFTC1SHBwLdCLEDQEHe0+7nuXa1TvxC2KH0hXY5zatOwAJh8+rBsPdB3rn5OdmrFc2bjNJIadzhZpPA+wfh0U7SM/ldw0B/TpoVS9l7RDnZSAx+mU6O5QdD+U+R3KzYSrAg3aPMt//TeW7lv86pWnUIMR/L+n6f4XvKDdscxuPUbvvRYTVEd+7Ys/WBz4t57t8L2Wlpn48ev6qjHUph1hrvadfKfF016rTqggzJ6zfpP0dPVb1QB4g2P3ofsdFr1HkeOXD2hZw68fP3hSiPrMa7xAg+02zo/h3j+ExyUXi9nmJbFRo3siR1bYT/SeqmqlAEEtMjWw05lmo6j3qPqtIOYGD7QP1+hkKCtVqZEltxv/APJp+o81oDEFplpyk6jVp5Gfr71Z8Xlf/qCHbqjBBHVo3fw+5QO08AW94w5h0qMuPMD6eYC1KNNuJqB/cbDQJeyCfMb29Lhea+1nPsLD71O4LC6lUZBbMC4IOnuuPl0WoHXJgySSdbk3k8VRJ0KkXJ++X6qVwjM0TYbgNSSorZuEL3CBmd8B1O771VswGHFK/iebT8w0H5/4Uo28LhMsF8W0bub14u5KQp0S8/fx4nl/heMFhXPMnTdG7pz/ADKaw2F0awBSQTOwaTW04a0g+sfadxnf9FKLDhqORobpA5/VZl65MjIiIqCIiAiIgLDisMKjHMdMOBBgwsyIOGdpdkeirvDQ8ZbkP8WXcebY4aLe2FtuYbUMEaO3jdc7x+b3yrP+IuzmNLa7n5fzSe5G/gGXvwneCVSW4TvWGV4uWjRw9pnKNW+7gvL1MuNL3h3cOpb9W8D8DzCy0h6Md3vUzu9njHDmz3cFXtj7RygNdpuPDpxby3blY6NSbiJOo3O4efA7+qyD6YIltxuj6HceSwOqxrccd4+/sLPUpG7qeu9p0PXgfzDzlYRXa8kGWvAuD4gOPB7eY/sg1qmH9Zhg7iP0H0WpWrD1xB9tsX6jR3wPVbtWjlvpO8eE/p0K1azpkPEHjx/Xz96gjcTh4E2LeI8PmNWnrHmox5LCctp1abtd1/XXopeox1K7TbfwjgeA5GQtOrSbU8ENdvYbA/wk+E8tEFdxLpcS0FkRImYJ3zub8V5pbPJcXOeItlDR5kkm5J5QOq2cfRF2uDhHAlr2nXUX3f5WKjSL3Qy/37pWhJ4RwFmiOPPmSrFszZpN3/pb6N5LBsfZAZd1z74P1KsFJv39VkZaTYHL5qU2Thczsx0bp1WrhMMXuA+448lY6dINEAQAu3HO+0r2iIu6CIiAiIgIiICIiCH7RbBbimG5DwDlO7oRoQbjzXHcVQdhCWvk0Wkw5pzGgQYkEeKlOo9Vd4c2dVx/tjsZ+ExTn06YaypBLA6WPPhtI/d1YECe6/wncuXc+1e8FU9JAMB8TLdHjXOyNZ3gdReQpTCVnMPEcOu9vEHe33XVKw1cUW56eZ2HkkgA56Dge85oNw0HxMN2+4q5bOxgrNEw4kSC3R4PrNOmbi3fyK4WKnKVYOEg34/eo+IXjE4ZtQQ6xFwQYIPFrhdp6LWpy3odDpJHyP2VstqTY/p/g89EGhUrvoT6SXs/5GtuB+emBcfmaP5RqvpDXtBaWkG4Ey0/wvGi380WPx3KLxmxiCX0HZHG5bE03ke00an8zSHINWpTLZibTLTqB03jp5hR2Ioh122PD70+XRbzNqSRTrNLH+q2dY306kDN/CYcOB1XjF4UETJ/jbuP5mwYPMDyKgh6lUvlrx3hYOMgt62uOS39m4YN09+8/oFq1aAD5IlxA7w3jcbWO+D1Uvs2hNz/AJ++KCVwtOfv4f296lKFDj99ViwWG4/f38VIAKyDe2UAJ1n4f5UksOGpBrQAIWZermZGRERaBERAREQEREBERAUB2t7P/tVOWgekYDANw5p8TCNDNtfhqp9fCpZswcGxWGdReXssbB4cYmO6A9x0I0bVOnhfxPvZ1T0cupAmnJ9JQiHMePE5g1a4b2eYkK09s9nmliC4NDWvuCPCSbEGbAnT2TMGJBVSrUjTPpKZy5RfWA1p0I8Rpjj46R4t081/FXXZm1W1Wg5muDtH+q6Nz4u1w9oX6hb/AKE+rNrlpjMBxG5zeYt0VL2ecznVKMMrGDUpOIDKhOhMWa4jSoO660wbqx7L2sKgiHA0z3qbu7VpO5fZB5qYqQDrcRw/T2fkvJkaXG8HUdRv6hZ3vaRmJt/yNFh/G0eHqLLDVYWkbt4I0I4gj6WUGtjMLTxDC17Q4Hcbny4/AquYwYjB3a2piaegLSDUHBrs0elZzPeG+QFZqjQ7Xunju8x9QsGIeRZwk255hz9rkdeaaIh1IkNLmBpNy0OkB3Xh9iVYNl4GLn78vpu6rSwrMxFiOZBnoJup7DN3C0fAKDZphb+zqMunhy4/VabB9/VS+AYQwacQuvE9pWwF9RF6EEREBERAREQEREBERAREQRu39msr0XNfaASHRMGI03iJBG8Fclr04u06GzgdCDlHeOnAPOnhdaCu1lcv7WbLNHEOcxhAdfLqHgi8bs2tvWFjeJ4+SfaxWTRIcCwGWk90CHD2sgNv4qJsdWwbGZw9ZmIDC52WoARTr07nWCL+Js603XB4FRj2hwDmkRaDNuTSdQODtW6GQsmHJeSWw2rMPa6zahA0eBOSpGlQTaJzNXIWLCbQfTc1lWGVHWY9v+lV5NJ8LvyOvwlSlN+5oAO+m6zCeLT/ALb/AIclBYHGCo11N7czbCpSeO80nSR8nDXUE6DN3sO2ZdWw9u94qtAcHb6tPn4hzUVKvoh0ls93xNIhzOo4cxYqPxDiLQSAd18pOhI1A5j+63m1g4NObd+7rMIdAPweziCsDsAym4vDGMrVSDUcycr4EB4nS27dfXUh6wbCfv7lTdFkCPvqtHCMUixIM9KnmIFrqZa2AtDZ+HnvHyH1UivRxPSUREXRBERAREQEREBERAREQEREHxVDt/gapa2qwZ2U5zsjvZTFxGumnuvrcFqbVoB9F7S3NLT3Zid+o0Kz1Ng43X/5affDruAvnESXCP8AcA1A8QuL2OKxhzSIiGv3RqGOi5bex1bMiyxUccWl5LS0tP76lvaZn0zI3esY45hbMF6rtLCajO+1wl1MDxAa1GRo4es0dRqQfOqVw9UVYa8mnVZZr7FzZvlI0qUzrGjtRBECWwWLc1wa7uVImxlr2+00nxN4zcaHcTV6FZrmtOaWH/TqATE3yuG9p3t823U9g8SKg9FWEEQ4EG4Ogex/ydvmHCdcq3hhTTcX0Gy1xmrh5AAJN6tMmzTvLdD1WxN7abisDXPZZ+7w1AIDhwgXa60FvHlp7wxk8Z+ClErhdFusWnSdCldk0MxzEWGnX9FvmaJWjTygDgsiIvUyIiICIiAiIgIiICIiAiIgIiIC+FfUQcf7ebJy4lzqRLajYLHOkCXXLHHfTJ0duKr2B2hY90sDP9Wlo6k8es0ez00/h8PVe3+AL6THtbmLXQbtHcdY+LW8W338uY47CEkPYclRsZal9xjK7fG4E6aFefr1cV5r0CCalIB4fd9MWbVGpcwerUGpbv1F9dzAY1j2N7xdSJhlT16bzbI4cTpBs/SztYrDYmS5rW5XtP7yhpf26fA74HlwOdok+lpFpc7uuDoDKw9ioNGVdwdoflmwWc45whjwC4CQ4OMObpmA9a8C926GbTu4SuAqxhtquczIxrwwEAioC51Nw1BJvOoBOoF5Unh8XF1iqsbcSrjs2nlpMB1gTaLm+hVD7NvFbEsaQSLkxuyiRPKYXRQu/in2lfURF2QREQEREBERAREQEREBERAREQEREGDG4YVGOY4AhwIgiRyXIdo0DTqupVG5ag3HwvEXg7yB5xrIuuyqE7S9l6eNZDhDx4X3kEXExex0IuNy5986rjuO2e2oBqCzwvHjpngeLOXuO9atLEOz5amVlUizv9qu3nz568dymcfgKuGqGnW7rm+GpaHAmAHaC50IgH8pstLEYZrwWPaCCZLeY9Zh1a4e9cRqY3HPFRgl7TEOa4TlaO9lzA3B3EzpHAnMzH2Whi9n5BmLfTHRtUd1zGmB+93PiDBA4aStfMTb7/ymDrX4Z7NzNdiSQZljQDJEEZieG63mr5K4/s7HVKVJrGPewQO6HEa3Om+VlqbUquEGpUI4F7j9V6eeciOtyvgqCYkTwlcediXRGZ0DQSYHksfpTMyZ4ytYOw1cWxhAc5rSdAXAT0leH7RpNmajBGsubb4rjznk6leSUwdbr9oMOxuY1qccnAn3C6jcR27wzR3S554Bsf8A2hc0zL5KYi+VPxHZBik6d0uEfALW/wC5Lv8Ahb/Uf0VKcV4zIO6IiKKIiICIiAiIgIiICIiCP2zsSliqeSo2dYO9s8J3cQbFcn2/2fq4J2WoC6kfC4SYA4byB7PibuzCw7QtbH7PZXYWVG5mn4HcQdx5rHXOj8/bUwrvE0ZgYOYOgRxdHiEbxroZ1HrZWz85k+Ea8zw/VXvaP4T1C6aVVhac1nZhALgTEWkxe0EgGAbnyeweJpNhrGuA9l4+sLPPH6qGlfJUg/s7iRrQqeTZ+S1quy6zfFSqDqx36Luy1yV8JWSrhXs8TXN6tI+axIPkrySvpK8koPhXmV6K8koBK+SvhK+IO7IiLKiIiAiIgIiICIiAiIgIiICIiD5CQvqIPhavPoRwHuC9og16uz6b/FTY7q1p+YWF+xMORBo0v6G/ot5EEJV7G4R3+yB0c4fIrWqdgcIdGvHR5+sqyIgpz/w1onSrUHk0/Ref+2dL/lqf0tVzRN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data:image/jpg;base64,/9j/4AAQSkZJRgABAQAAAQABAAD/2wCEAAkGBhMRERUUEhQVFRUVFxcWFxgWFxoYGBgUFxcYFxkYFxQXGyYfGhkjGhgYHy8gJSgpLCwsFR4xNTAqNSYrLCoBCQoKDgwOGA8PFykcHyIsLCkpKSkpKiwsKSopKTApLCksKSwpKSksLCksLCopLykpLCwpKTUtLCkpKSksLCkpLP/AABEIAOEA4QMBIgACEQEDEQH/xAAcAAEAAgMBAQEAAAAAAAAAAAAABAUCAwYHAQj/xABBEAABAwIDBAcECAUEAgMAAAABAAIRAyEEEjEFQVFhBiIycYGRoROxwdEHFDNCUnKS8CNigqLhFUPC8RayJFPS/8QAGQEBAQEBAQEAAAAAAAAAAAAAAAECAwQF/8QAIxEBAQACAgICAQUAAAAAAAAAAAECEQMhEjEiQRMEUXGB4f/aAAwDAQACEQMRAD8A9xREQEREBERAREQEREBERAREQEREBERAREQEREBERAREQEREBERAREQEREBERARFqfiWN1c0d5CDaiiP2rSH3vIE+4Ku2j0yw1CM7n30hjjcbpjVS2Sbqyb9LxFzeH6d0KjZYHndBABB59Za6vTcDSl5uj4KzubiXrp1CLiq3Tmoey2mPN3uK5vG9OMe18F7RvGWm2CPEErnyck45utY43L09ZlaX4xjdXtHiF5LX6XY6tORlPWJfU+DnDjpBUc4jHumcTQpgRmyi7SdAeoee9bllm4lmunrb9s0R9/yBPuCj1OklIfi8o95C8ix+Er61MZUdlIa9rAQQTJ0c4AzHdccVqbgA4EPdmneXSMrmgtdYG02jjYQSFUes1Ol1MaZfF4Crq30gU2mC6n4En3Lzqjs1suBbmAALmnNMk5SCS1pb1r3bGl7yJhw9Itj2Vi0mC9w6wflLS3OJuSTvi8IOvrfSQwXDmxYSKbzc6XVXtD6UXMEtDjMR1WCZ4TJ9FWYPC5oy0mNBA7THEh0cw4ZefPW17ehs/KLhhPJoFuBsJ8ggvOiHTAYloLnSHGN0seNWuj0PzXWrynEYM0XmtRaJiKlMAAPaN4H4xeF2/RrpE2uxozTPZPGNx4OCC/REQEREBERARRdovIpmCQbRHf8pXDdMttYihRFWk6QCA/NmcQHWBAzARNjPEIPQKlZre0QO8wo1Ta1Mb57h8dF5fha+PfBeQAYIygNMHS8GO6Z0X2psd9U5n1dIaZfmEk6GMzQZMTA1jgg77F9LaLNXNH5nCfISqTG/SRTaQBN5iGxMRMF5E6hUdHYVIkdouDi0FrIyzrcRYka8vEz8JsQAgmlEyCXOl1pgkMygg2tz5XDXiemeIqQKdMnNNy6QIjVtPiJ8lW4jH4+rHsnNbrMNkcogOfPgNyvxs9w7JYzqi4YCQ+0kF26x14jSL76wcwPdmJhpMbpDdw3aep5IOA2gzEhxZUxT3G2bKXDKfwbr8bW5qpp4tntMomBOZ7iSTHAzx/6U+u8ZC5x1B7y5wO/iZ9FzwoNaBLsro3ixHfukRrxUslmqS6dTgK3sn3EtNnDiPnvV8+tTadaYmIhpMzpey5XZ1Y1KIJ1Eg8wN/w8lf7BxDT/AA3a3yn3t/fNeHjt4s/xW9X09GUmePnP7b340HQvI/laAN+4gnh5haMThzWEZHAwS0njvabCBwV57MLWWL23j8prK7jh5a7kcjh8rXgvZmANwZB1HA8QD3gLphsyjWbmaSGluW24cLzBabjhJ4qt2zs+P4jR+b5rDYGMyVQ2eq+x79x+C8PFleDk/Fl6+nfKTkx8ouhsSmC4iZcQbENEidA0WFzbmqLaO1BRpuBo/wARphzC5xZkd94Xu0genJdc85QTewJsJNr2HFVmMw7azgcjwWDMHZYDgdWHMN/4SNxX0Hnci/pPVEODaDmOuS2mXObIHak6zA1+73Kw2P0oq1T7MANrN5dSoIkWiWyN403qxrdGaJLj9Xif5y0EGJ6oPVNzy6vct+C2KykRkp0mcHCcxbAuHEnThvtogsMBtIVmZoIIMOB1a4agqQ+DdVW08V9XYXuLgPvGnTBOYmziTAE2BnjuUCn0obnblbUe17R13Q1mbLvgHL1hB4Encg6CAVVYhpwzzVZem4/xWjcf/sbzG/iojtvYiowmlhi1zTf2jgGn8p6uYzzWint2r7Rof7H2bgM81GBzSdR2yHcbC4O4oPUNhbYFZguCYBBGjm7iFbLx/ZvSKnhsQKbHzSeQWuEkUqjjYToWuM93iV6ps7aAqt4OGo+I5IJiIiAiIggbVMtgajrfBUuJwzXgtcJa8EEcjqr3Gtgh27Q/vzVXVpQSPEIrlNk0e3havWNIy0kdpmrHcJFlaYbZhaZLsxvm6oAcSZkgakElRekdI03U8U0fZnLU503H4E/3K4pV25c0jLEzugojjOkHSWuMRUoUhkFNoOb77yQ0w2QYaAZkAmGOjSFzLdq4t9QTUflntCrUdOgtDwAJBIsNV6VtHC0MRGeiapA6rgNOQqAg6jTiqkbCw4MZI/lqYl26fuh0+aCr6H7dxFTEeyc51VmTM4ugupOgHK541ucsG/dBC7UiRBVLh6zaTRTpZKYmIpUXESNZLoB3X5KTRxrL565bp23U2eQ1i/uQcX0r2M+lYDMwGW2nMOAP4mybbwVy+JfmY1pOmhFzHAyZ/YXru09oUmshwZUY4ampTDTu1c6fGFx218FgHQ5lWH/haHPvfR4gnQi86IKLYFZ7nimXANGhi06Q4gTHy5K/xmBqUSJi92lpkW4FU9I0hEAi560gX53U2jig6WybCYIuLxIO8d3DxXm/U8X5MOvc9OvFn43v06bD7TfUYCxgJ0dfR3PlF/PgsnisbktYBPDS2szBsfPlen2dVLHRcNcMro1HMcxr58Ve1dlsaT7SqbEEzumwkmbaaz755cPPeTHdvf33pvPj8b/iK0RBfWadZGoLdSC0eN1UY3B+zdIux12H4K1q4zB0ocagJAmxJINtYOpgefMqJitvYV7HMAeIzEZR99ovrxuJU5sJyY6+/r2uFuN2m4XpU1tMCqHZrCWgXkgAySADJA1UfG9KQywBkXh1VmY9bKQAydImNYvvlcx/r1IloNL2gzCz3WN94HzV+zbWT7KjRpfkYJ89V2/TZ5Z4fL3HPlxmOXTGltyrUAyMJgfdp1anaNxoybX1i2ossqdPGHKW0ni18zGMAEaD2pPAbtJ01WFXb1d3+47wMe5RH4151c4+JXpckzEYXHOZDnMBtYvp5dRuFPSJFjwNtF8+o1p61ek1vD21U7zaGZREW3aTa6rzUPNYF6CUdkUzPtMUwyGg5KOacu8F5MEkSYAmTuMLYcNhWi1TEGRBjK0EQRcZeBI7rKuNRYOegmPo4W0sqvI0L6pt47tB5LrOhe1X1a9KjTblp0wSes5xDGiAMzrm5aO5cKai6D6Nttlu0BRaGkVGHOTqAwF4ynjy58kHsSIiAiIg112y0zwVQ85mBw1HuP7hXLxIPcqHBktJY4Rrb3/NFj5Ww7XtLXCWvBBHIiCFx+zdvtw2bD1yWuouIzFpILDdrgW8r3tcLtXjLI/DJHdvhcP0g+qYmoKlRlQua3LAeGgiSRMNdxOkaqGkPafShr3ltGmXGLOc+oZgkQGgjLfvmVD/ANaqPqHKMrcxswCcu4kzmLhY7pLY0VgytRb9nh6Yj8QdUP8AeYnwW07WraBxaODYYPJgAVRWU8Hj30y2KtxBmWtn8z8sNkbtRbetdPonVLYqPpMGbMOvN4ymzA6xEfpCsH1nm5d8fUrWWE6klFaHdGqEAVK5gbqbYmbmS52sxeN1hcrdRwGCpdmkXHi9znH0LR6J7HkgpIN1PGU2fZ4ek3+hvxBKydt6tucG/lEe5R/YHggwbuBQcztzadX2zxndEybkSSLpXcDd1TtNbbfaDe99PVNr7Mqvrvy03uvuaSNOK3VyabRLToBq0XjSSQvFxYyeVvT0Z29aRQxvB7vAxpGsBfX9l3Vy9U3JE+kr4MaXAnqNAIFySb8miPVR6+IJBGfl1WxviOsTxXpnjrquXe0OkLt7x711K5JpM9Wd24TrGu4qLiGuLjL3G51cfmuPHZxzvtvKeVdnUxDRq4DxCjv2lTH32+ZPuVLh8CC0W3LZ9RC9Tinv21S/ET3NWh+3mbmuPkFG+pcvRfRs4nRpQ6fX9IODD4n5BR6m3n7mtHmfeVuOziNQB3la3YMDei9Ix2tWcbEDuaB6rsvoiwZqbTa9xksp1Hm95IFP/mVynsgF2f0SPcdoAMJgUnl8aZbAT/Vl8kR7ciIiCIiD44wqGrUk95zMJ53AKvKwlpHI+5UFGpmaGu4WPwUWG16v/wAd7xqGkedvjC4JlA8F121S40zTvcie4cfGFXYDAtNRrDq4xO4I1pU08GVvZs/kui2rsv2WlSjTbHaquyweTd+/gq0PoAya9WrH3aFMNbI/ncLjxVREGzltobMDjDTmP8ozf+srb9fptP8ADwrCRo6u81XfoEx5rHEbbxDhBq5B+Gm1tMeBu9BL/wDHS0S8BjeL3Bo9T8Fqe7Bs/wBz2h4Uml399m+qo61RpMuOZ3FxLnebyT6LS/ETu8/8/JQ2uau3abbUsOO+o+T+in/+lX4jb1Y6ODOVNjW+pl/qq97yd6wGHcdxKaHzEYku7Ti78xLv/Y/BUnSCp/DHJw9xVwWNnLmBd+FgL3fpYCVo2x0dxL6YIoVGtzDrVeoND90S7zAXLmsmFtb458o5jBslrrgQWmTu105qQMO06ZnXnqi176+W/cr3ZOw6NJjjiKzQ4EEsblBy8QXZiSJ0DVuxG38FTkU6Tq0EQ50wd8w7SbDs/e5X48eeNxlnbpljd1RUsI5xhtP4n9LZVcNk1XuJyECdXdUATzv6K/rdK657AZSAmIF73B4AjkBoud2ltGpVqOL3F0km5tflopy+dk61/Jh4y/u7BuzMPSaA+s1xjSnL/WzfVR6mOoN7FInm8/BvzVLg6bnNF9wUxuz+Mr2POzq7W4ZW/lb8TKi1MY534ipf1MC5Hn/lfWhlpc0SYH7HcqK4tcd0LH6q46nyU99VpHVIdpEXNxIsAfgvuHwld5tSeIG5pMm1puOKIrK+AAF5K9I+hbZxYcS8sLZFJoJBAP2hME67lp6LMq0i176UOZ+Joh7T7j/2vUMHi21WBzdD6HeDzCDeiIgIiIMK7SWkDUgx3wuVa0h0bju5/uy6wqi2jQBGcWuT3Hf4yEWNFRuYQdR6/wCVA+qdYHmrsua9jXGxNid2bn4+8LQ6jBuL7xxCjTnNr02MqFzgMzrzAk95MqC/GzoJ7/8APyVr0mw5c+nkEkh198Aj7o38Vy+IxGU5QHudOWAIveLHrQY1VSpdTEu4gD9+C0kzxP78lt2f0dx9eYotoNizqhk+WsardX2Pg6JnF47OR/tUb7rh2SZ43jVEVtbEMZ2nNbymT5BSsLs6rV+yo1H3iT1G+Z1Cz/8AL8JQthMGHEWD6xv5CT6hQsV0p2hibZ3Mb+GkMgj83a9UF8ejnshmxWIo4cRoIc+eRdr4BV+K2xs2nYU62LdxqEtpz+Uxb+lcxUwYBmpUGbeB1neP+VgajB2WF3N5/wCIQX9T6QK8ZcNTo4dvCkwE+ZEeio9rbWxNRjzVrVD1TZzyPJgMei0uxLjvgcG2CrcXjWZXNDgXEHS/mdAs5TeNi4+0DBmXHfbf3hTA13EDuHxPyUTBUDMyBPjrH78VZ0KtJurTUNu0SBJ06rY9ZXPDWM7by3b0ikNBuZPMyfJT8F0PxFaXtpwwkw95DG+bjPkFrx21nSCwNpgtFmNa3jwF1t2TiHvzZnOInjyC57/Jn42dNa8cdumw+wadNoD8RRbGuXNUPmIXyrTwQs6tWf8AlDWeHGFVGmOA8TPxXyw3jwH+F6nFZOxuDHZoPqadt7jppYb+a+jbTG9jC0m8Jb8yqsv7z+/FfCeR/fdCItHdJa/3Qxg5AfAFRau2sQdapHdI+IVdVxjW6uYO9w9xKi1NtUm/7jf6QT6gILGpiHu1qOd+/FevdAWRgKP9Z53qP1XhP+v0zoXnwgepXrv0P4w1ME8EkhlZwbO4FrXkDxcT4oO6REQEREBUO0a+Sq8HsuAPc6NfS6vlU7Uw4e+NHZbfzCTbv+aLELAgOz0nXbUB93y9y07Kx7jUdhq32jOw6R/EZuMcR6wtbCRcatNv3+9VE2r0jpGpPsZcywJqFt+OVtzooq+Z1H5t+h7lwWL+kDEPe76vRpUpPby53nnJAHoV1GyOkTcVmBAbUbq292k2c2dRuPA94XBbT21UbUqMphlMNc5vVEuMEi5PyVKYuljMRevVqFu/O6GD+kQ0eSifVMPT7VTMeFMT/dooWIxBcZqPLj/MZ8gotTGAaAn0RFqdpNb9nSaOb+sfIWUXEY57u28xw7I8hZVj8U92kD3+q1jBud2iT3oaSH49jdDPd81pONe7stA77lbaeEYDdwnhN/JW2B2aX9mlUI4luUebyEFDXwrnMcXkm3hqNyi4HCiXCw6p103LtK+yW5S19SmydwJqO8hACrMbs2hRZnaajiCAZytBB4AXGi8/JLL5fTthZZpWtpN/EXG2gnSO/gs5buZPeR7tfRb8HtoMa7LSYdLvGcibaun3LCvtyq60wJjq237gOSuOWNm2bLvSuxpJdZrtALAx6wmz9rtpgyyoSTuiPOVJa15ILuPrM28LKsdU639XxWb8b5Se1nc0u3bTeezS/U75D4rRUxtc/gb3Nn3ypVSoYkkBQa2OpjVwPdf3L0uTTUqVjrVd4W9yjVMKT2nOd3kn3ra/aY+6wnvt81pfjKh0DW+E+9BiMAOCxfh2jUgd6xdTqO1cfd7lizZ880HwV6beLu4L9A/RNs8U9nMcD9s41YjsyAzLM37GvNeF4fYhJuAO9ez/AEXbeJpjCOAJpMJY5uhYHCzuYLtd/vDv0REQREQFUbcaZYRrf4K3VfttwbSc8gnJe2vru4oKWrUk5t+jufNcxtTC/wAV+uul/O0LpJDm5hofTkq/FYe871G3KupvovbUZ1XNMg/A8Qd45qh2nXkueSBLi4xuJMwN+9ej7f6LjFsFSiAHtHZ0BHuHf+zxO0dgU2jJWxLAAfs6X8Rw5EgQPRVHMHFg7nHmRA83QsWVn1DFJhdzgkemivWYXDU+zRLzpNZwAN57I1Uj6/VIhnUHCm3L/cb+RRNq3DbAxJE1SykLdogd9lKpbJw7D1n1ax4NkN83bls+rkmXG/EnMfMrYKI5n3eWiDZSxjWWpU6bOcZ3ee7yXypXqP7RcfzGB+kWWBqRwHddZNw1RwkMMfidZvmYCDCw1PgP38VC2u8eydA3tue/ipT6UffB5ME/3WHlKhYqgHCCTG+Nbc1nKbli43V2psLVADs19NTG/iV9q7SA0jj1Rm9bBfdp4NjGtyti5113LCmwFrTBNvDXiuWHXx/ZvLvtofjnk9VpP5j/AMWqJVwzwMznEGd1lZutvDRy+ZWnEUyWwJudXG377lvKdbqS96aMBhc8lxLtNST71O+qtHBZ7JwIuC4nSwsFdUsO1ugA9/zWsLvGJl7VFPAk6NPebDzK3t2X+JwH5RPqbKwJXwt/ZWmUUYKmN2b8x+AWwchHdZZuI4jwWk4lswJcfP0F0GYXZ/RcYxp1vReL/mYVx7aVU6NDObob75cu6+jLo1U9r9adVYWtD6eVodOY5fvO3QdyD05EREEREBRNrCaL/wApUta8RRD2lp3j9lByNEwJaNBDhxHFZvYCJGi+hvs3zukgxpYwYWyvQydZt2lZ3p0Vm3MMX4Wo0cJ/TeDG6y4Ols/n4NHyuvSntlp3ggiPBc7gejNR7C+pUp0mtMHM7TwFvVVmufZgwNw8dfit1PDOcYaCTwA/ZV47FYGjYZ8Q4cBkZ5n/ACoOJ6X1YikGUW8KbQXeLz/hVHwdHaoGZ+Wk3jUIb77rQ+nhWavfWP8AIMrf1u+SqsRi3OOZxLjxcS4+qjuqTxKaFo/bIb9lTp0+YGd/6nWHgAq/E41zzLiXHi4k/wDSivxAG/yUKrtRu6/df/HqgnufPNaX4gDf5KAalR+ggc7+mi209mg9ok9/yQ0r9sY8OyhomCT5xv0W3DYZ5aATlEbtfMptSkA8QPuj3lbXExrbK3kBxXHHL5Xp0s6jbTwrGXNzxNysMe8FojcY9FFq4tgub7hlvr6aLCm91XqtbAF76q5bymkxkl2n7JqgF0mNPip1TGtH7/6CgYbZZG+PH4qbSwDBrc+fvWsMfHGRnK7u2s48nsjy/wAW9V8FJ7tbfvx96nNYBoFkJ3QtsojMEN4nv/ypTWkC0NHKy+uadSYHMhoUZ+Not1eD+WXn0Qb5G8yvWvo2ZGBaeL6h/uj4Lxaptxg7FN7u8hg+JXrX0RNnB1HkQX13mLwIYxtp7kHcIiICIiAsaroaTyKyWFanmaW6SCPMQg5lr87IOo0W3Z9UEZHfvl8fNRn0ixxB1GvwIQ2M/vkVLG22thzTPEH9yFU9JcMDhnkQcsPHgYPoSunpkVWfux+S5jpfi/YYWpIkO6kcHOBgx3hZl+lefvrzz/fktFTEjj5XVXWxz3aevyC0/V3P7RJ93ktsJlbarRpc8r/4UV+MqP0Ed9/TRb6ez8usDvssjVpt35u75lBFbgi7tEn3eWimUMFGgWBx5+4wDmbrH2dR/acUVKdUY3tOHv8AcoWK26G2Y0k87BS6Gx53KJi9mk1C1ok2sLnQbguXJncZ01hjKgYk1KjpPAQBw/ZWbdmOdrNuPoukfsCs2nmyOAAE2AItvzGfRa8LgacONZ4BaJDS6ZG/W0+Cxc8cbq+2pLZtRYjBhrLEHrfD3qbsPDyXeHxU/EY7CtsymasEQbgcdPIab1op7WqtMsDKQn7oE6zY8dyTfluQutaqexjdZtx3eZsjqrR2et3THnZcrXxLnuJc4kk7zO9XrXGOA8gunHlct7YzknpIfUfxa3wv6n4KNUzHWo8/l6o9IX1jJMCSeDRJV1gOhuMrdjDvA41OoPJ0Low5w4Np3SeZzFZjB8o9PQL0LBfRRXd9rWYwcGAuPrAXQYD6LsIyDU9pVP8AM6B5Nj3oPHm4Yf8AQ+K9y6CYD2OAotiC5peZ1l5Lr+BCscDsPD0PsqVNnMNE/q1U5AREQEREBERBXbXwOYZ2jrN9W7x3/veqVo04FdWqPaODyOkdl3o7/KLFbiNpHDU6jwA7K2YJgHhcLjdr9JBjcPUZWyUnMc14yzDmDqwATJeCRbeO4rqOkDJwzwTew7wXBcFjdl5We0cHZRvDSR5wpppRPq0x2Wl3M29B81h7aoez1e4R6rLFV8phtMk89b/y6qVg9lYuqBlphn5rDlreFWUEYFxu4+azZSpjVw8L+5X1Loa1gzYmv4SAI4X18pW5mMwOG+yp5zxA/wCTvkhtVYPBPqfZ0Xnm7qjzKuqHRyoBmqPZTbyH/J1vRQ8T0srO7AbTHISfN3wCqq+Ic8y9znHmZ9/yQdGcRg6QjM6sfMedmrRU6UkWo0mMHn7oC5/OArTZ3RnF4iPZUHkH7xGVv6nwPJBox22qz2uzVHRlNgYGh3NXNYMS492/TcvUsJ9EFeo0+2rMpyNGA1CPElo96vtkfRBgqF3+0rHfndA/SwD1JXO47ylal1HjzaRNpudzRH+VdbP6EYutenhn3+88ZB+qoR6L3LAbGoUBFGlTp/laAfEi5U1dGHjWyvoRxDnNOIrU2NmS2nL3RwkgAHzXdYD6M8FTu5jqp41HE/2tgLq0UmMnpbdo2D2bSoiKVNjB/K0N9wUlEVQREQEREBERAREQEREBa61EPaWnQrYiDm8Xg9Wu1GnMbisNoCk2iXVIFMN607gFe47DZhI7Q05jeF519Jm1Q2iyk10Goczh/K3j/VHkUa2qsR0pwdG2GoZjxIyjzMuPoqfF9K8RU0IpjgwQf1GStWzOiuLxH2OHeQfvOGRv6nQD6rrNmfRBVdBxFZrB+GmMx/UYA8ijLgqjyTLiSeJMnzutmDwr6py0qb6h4MaXH0khey7M+jbA0YJp+1cN9U5v7bN9F0tDDtY3KxrWtGgaAB5BB41s/wCjTHVbuY2kDvqOE/pZJ84XU7N+iGi29eq+oeDAGN87k+YXoCIKrZvRXC4f7KgxpH3iMzv1uk+qtURAREQEREBERAREQEREBERAREQEREBERAREQFD/ANHoe0NX2TDUMdctBdbgTp4KY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data:image/jpg;base64,/9j/4AAQSkZJRgABAQAAAQABAAD/2wCEAAkGBhMRERUUEhQVFRUVFxcWFxgWFxoYGBgUFxcYFxkYFxQXGyYfGhkjGhgYHy8gJSgpLCwsFR4xNTAqNSYrLCoBCQoKDgwOGA8PFykcHyIsLCkpKSkpKiwsKSopKTApLCksKSwpKSksLCksLCopLykpLCwpKTUtLCkpKSksLCkpLP/AABEIAOEA4QMBIgACEQEDEQH/xAAcAAEAAgMBAQEAAAAAAAAAAAAABAUCAwYHAQj/xABBEAABAwIDBAcECAUEAgMAAAABAAIRAyEEEjEFQVFhBiIycYGRoROxwdEHFDNCUnKS8CNigqLhFUPC8RayJFPS/8QAGQEBAQEBAQEAAAAAAAAAAAAAAAECAwQF/8QAIxEBAQACAgICAQUAAAAAAAAAAAECEQMhEjEiQRMEUXGB4f/aAAwDAQACEQMRAD8A9xREQEREBERAREQEREBERAREQEREBERAREQEREBERAREQEREBERAREQEREBERARFqfiWN1c0d5CDaiiP2rSH3vIE+4Ku2j0yw1CM7n30hjjcbpjVS2Sbqyb9LxFzeH6d0KjZYHndBABB59Za6vTcDSl5uj4KzubiXrp1CLiq3Tmoey2mPN3uK5vG9OMe18F7RvGWm2CPEErnyck45utY43L09ZlaX4xjdXtHiF5LX6XY6tORlPWJfU+DnDjpBUc4jHumcTQpgRmyi7SdAeoee9bllm4lmunrb9s0R9/yBPuCj1OklIfi8o95C8ix+Er61MZUdlIa9rAQQTJ0c4AzHdccVqbgA4EPdmneXSMrmgtdYG02jjYQSFUes1Ol1MaZfF4Crq30gU2mC6n4En3Lzqjs1suBbmAALmnNMk5SCS1pb1r3bGl7yJhw9Itj2Vi0mC9w6wflLS3OJuSTvi8IOvrfSQwXDmxYSKbzc6XVXtD6UXMEtDjMR1WCZ4TJ9FWYPC5oy0mNBA7THEh0cw4ZefPW17ehs/KLhhPJoFuBsJ8ggvOiHTAYloLnSHGN0seNWuj0PzXWrynEYM0XmtRaJiKlMAAPaN4H4xeF2/RrpE2uxozTPZPGNx4OCC/REQEREBERARRdovIpmCQbRHf8pXDdMttYihRFWk6QCA/NmcQHWBAzARNjPEIPQKlZre0QO8wo1Ta1Mb57h8dF5fha+PfBeQAYIygNMHS8GO6Z0X2psd9U5n1dIaZfmEk6GMzQZMTA1jgg77F9LaLNXNH5nCfISqTG/SRTaQBN5iGxMRMF5E6hUdHYVIkdouDi0FrIyzrcRYka8vEz8JsQAgmlEyCXOl1pgkMygg2tz5XDXiemeIqQKdMnNNy6QIjVtPiJ8lW4jH4+rHsnNbrMNkcogOfPgNyvxs9w7JYzqi4YCQ+0kF26x14jSL76wcwPdmJhpMbpDdw3aep5IOA2gzEhxZUxT3G2bKXDKfwbr8bW5qpp4tntMomBOZ7iSTHAzx/6U+u8ZC5x1B7y5wO/iZ9FzwoNaBLsro3ixHfukRrxUslmqS6dTgK3sn3EtNnDiPnvV8+tTadaYmIhpMzpey5XZ1Y1KIJ1Eg8wN/w8lf7BxDT/AA3a3yn3t/fNeHjt4s/xW9X09GUmePnP7b340HQvI/laAN+4gnh5haMThzWEZHAwS0njvabCBwV57MLWWL23j8prK7jh5a7kcjh8rXgvZmANwZB1HA8QD3gLphsyjWbmaSGluW24cLzBabjhJ4qt2zs+P4jR+b5rDYGMyVQ2eq+x79x+C8PFleDk/Fl6+nfKTkx8ouhsSmC4iZcQbENEidA0WFzbmqLaO1BRpuBo/wARphzC5xZkd94Xu0genJdc85QTewJsJNr2HFVmMw7azgcjwWDMHZYDgdWHMN/4SNxX0Hnci/pPVEODaDmOuS2mXObIHak6zA1+73Kw2P0oq1T7MANrN5dSoIkWiWyN403qxrdGaJLj9Xif5y0EGJ6oPVNzy6vct+C2KykRkp0mcHCcxbAuHEnThvtogsMBtIVmZoIIMOB1a4agqQ+DdVW08V9XYXuLgPvGnTBOYmziTAE2BnjuUCn0obnblbUe17R13Q1mbLvgHL1hB4Encg6CAVVYhpwzzVZem4/xWjcf/sbzG/iojtvYiowmlhi1zTf2jgGn8p6uYzzWint2r7Rof7H2bgM81GBzSdR2yHcbC4O4oPUNhbYFZguCYBBGjm7iFbLx/ZvSKnhsQKbHzSeQWuEkUqjjYToWuM93iV6ps7aAqt4OGo+I5IJiIiAiIggbVMtgajrfBUuJwzXgtcJa8EEcjqr3Gtgh27Q/vzVXVpQSPEIrlNk0e3havWNIy0kdpmrHcJFlaYbZhaZLsxvm6oAcSZkgakElRekdI03U8U0fZnLU503H4E/3K4pV25c0jLEzugojjOkHSWuMRUoUhkFNoOb77yQ0w2QYaAZkAmGOjSFzLdq4t9QTUflntCrUdOgtDwAJBIsNV6VtHC0MRGeiapA6rgNOQqAg6jTiqkbCw4MZI/lqYl26fuh0+aCr6H7dxFTEeyc51VmTM4ugupOgHK541ucsG/dBC7UiRBVLh6zaTRTpZKYmIpUXESNZLoB3X5KTRxrL565bp23U2eQ1i/uQcX0r2M+lYDMwGW2nMOAP4mybbwVy+JfmY1pOmhFzHAyZ/YXru09oUmshwZUY4ampTDTu1c6fGFx218FgHQ5lWH/haHPvfR4gnQi86IKLYFZ7nimXANGhi06Q4gTHy5K/xmBqUSJi92lpkW4FU9I0hEAi560gX53U2jig6WybCYIuLxIO8d3DxXm/U8X5MOvc9OvFn43v06bD7TfUYCxgJ0dfR3PlF/PgsnisbktYBPDS2szBsfPlen2dVLHRcNcMro1HMcxr58Ve1dlsaT7SqbEEzumwkmbaaz755cPPeTHdvf33pvPj8b/iK0RBfWadZGoLdSC0eN1UY3B+zdIux12H4K1q4zB0ocagJAmxJINtYOpgefMqJitvYV7HMAeIzEZR99ovrxuJU5sJyY6+/r2uFuN2m4XpU1tMCqHZrCWgXkgAySADJA1UfG9KQywBkXh1VmY9bKQAydImNYvvlcx/r1IloNL2gzCz3WN94HzV+zbWT7KjRpfkYJ89V2/TZ5Z4fL3HPlxmOXTGltyrUAyMJgfdp1anaNxoybX1i2ossqdPGHKW0ni18zGMAEaD2pPAbtJ01WFXb1d3+47wMe5RH4151c4+JXpckzEYXHOZDnMBtYvp5dRuFPSJFjwNtF8+o1p61ek1vD21U7zaGZREW3aTa6rzUPNYF6CUdkUzPtMUwyGg5KOacu8F5MEkSYAmTuMLYcNhWi1TEGRBjK0EQRcZeBI7rKuNRYOegmPo4W0sqvI0L6pt47tB5LrOhe1X1a9KjTblp0wSes5xDGiAMzrm5aO5cKai6D6Nttlu0BRaGkVGHOTqAwF4ynjy58kHsSIiAiIg112y0zwVQ85mBw1HuP7hXLxIPcqHBktJY4Rrb3/NFj5Ww7XtLXCWvBBHIiCFx+zdvtw2bD1yWuouIzFpILDdrgW8r3tcLtXjLI/DJHdvhcP0g+qYmoKlRlQua3LAeGgiSRMNdxOkaqGkPafShr3ltGmXGLOc+oZgkQGgjLfvmVD/ANaqPqHKMrcxswCcu4kzmLhY7pLY0VgytRb9nh6Yj8QdUP8AeYnwW07WraBxaODYYPJgAVRWU8Hj30y2KtxBmWtn8z8sNkbtRbetdPonVLYqPpMGbMOvN4ymzA6xEfpCsH1nm5d8fUrWWE6klFaHdGqEAVK5gbqbYmbmS52sxeN1hcrdRwGCpdmkXHi9znH0LR6J7HkgpIN1PGU2fZ4ek3+hvxBKydt6tucG/lEe5R/YHggwbuBQcztzadX2zxndEybkSSLpXcDd1TtNbbfaDe99PVNr7Mqvrvy03uvuaSNOK3VyabRLToBq0XjSSQvFxYyeVvT0Z29aRQxvB7vAxpGsBfX9l3Vy9U3JE+kr4MaXAnqNAIFySb8miPVR6+IJBGfl1WxviOsTxXpnjrquXe0OkLt7x711K5JpM9Wd24TrGu4qLiGuLjL3G51cfmuPHZxzvtvKeVdnUxDRq4DxCjv2lTH32+ZPuVLh8CC0W3LZ9RC9Tinv21S/ET3NWh+3mbmuPkFG+pcvRfRs4nRpQ6fX9IODD4n5BR6m3n7mtHmfeVuOziNQB3la3YMDei9Ix2tWcbEDuaB6rsvoiwZqbTa9xksp1Hm95IFP/mVynsgF2f0SPcdoAMJgUnl8aZbAT/Vl8kR7ciIiCIiD44wqGrUk95zMJ53AKvKwlpHI+5UFGpmaGu4WPwUWG16v/wAd7xqGkedvjC4JlA8F121S40zTvcie4cfGFXYDAtNRrDq4xO4I1pU08GVvZs/kui2rsv2WlSjTbHaquyweTd+/gq0PoAya9WrH3aFMNbI/ncLjxVREGzltobMDjDTmP8ozf+srb9fptP8ADwrCRo6u81XfoEx5rHEbbxDhBq5B+Gm1tMeBu9BL/wDHS0S8BjeL3Bo9T8Fqe7Bs/wBz2h4Uml399m+qo61RpMuOZ3FxLnebyT6LS/ETu8/8/JQ2uau3abbUsOO+o+T+in/+lX4jb1Y6ODOVNjW+pl/qq97yd6wGHcdxKaHzEYku7Ti78xLv/Y/BUnSCp/DHJw9xVwWNnLmBd+FgL3fpYCVo2x0dxL6YIoVGtzDrVeoND90S7zAXLmsmFtb458o5jBslrrgQWmTu105qQMO06ZnXnqi176+W/cr3ZOw6NJjjiKzQ4EEsblBy8QXZiSJ0DVuxG38FTkU6Tq0EQ50wd8w7SbDs/e5X48eeNxlnbpljd1RUsI5xhtP4n9LZVcNk1XuJyECdXdUATzv6K/rdK657AZSAmIF73B4AjkBoud2ltGpVqOL3F0km5tflopy+dk61/Jh4y/u7BuzMPSaA+s1xjSnL/WzfVR6mOoN7FInm8/BvzVLg6bnNF9wUxuz+Mr2POzq7W4ZW/lb8TKi1MY534ipf1MC5Hn/lfWhlpc0SYH7HcqK4tcd0LH6q46nyU99VpHVIdpEXNxIsAfgvuHwld5tSeIG5pMm1puOKIrK+AAF5K9I+hbZxYcS8sLZFJoJBAP2hME67lp6LMq0i176UOZ+Joh7T7j/2vUMHi21WBzdD6HeDzCDeiIgIiIMK7SWkDUgx3wuVa0h0bju5/uy6wqi2jQBGcWuT3Hf4yEWNFRuYQdR6/wCVA+qdYHmrsua9jXGxNid2bn4+8LQ6jBuL7xxCjTnNr02MqFzgMzrzAk95MqC/GzoJ7/8APyVr0mw5c+nkEkh198Aj7o38Vy+IxGU5QHudOWAIveLHrQY1VSpdTEu4gD9+C0kzxP78lt2f0dx9eYotoNizqhk+WsardX2Pg6JnF47OR/tUb7rh2SZ43jVEVtbEMZ2nNbymT5BSsLs6rV+yo1H3iT1G+Z1Cz/8AL8JQthMGHEWD6xv5CT6hQsV0p2hibZ3Mb+GkMgj83a9UF8ejnshmxWIo4cRoIc+eRdr4BV+K2xs2nYU62LdxqEtpz+Uxb+lcxUwYBmpUGbeB1neP+VgajB2WF3N5/wCIQX9T6QK8ZcNTo4dvCkwE+ZEeio9rbWxNRjzVrVD1TZzyPJgMei0uxLjvgcG2CrcXjWZXNDgXEHS/mdAs5TeNi4+0DBmXHfbf3hTA13EDuHxPyUTBUDMyBPjrH78VZ0KtJurTUNu0SBJ06rY9ZXPDWM7by3b0ikNBuZPMyfJT8F0PxFaXtpwwkw95DG+bjPkFrx21nSCwNpgtFmNa3jwF1t2TiHvzZnOInjyC57/Jn42dNa8cdumw+wadNoD8RRbGuXNUPmIXyrTwQs6tWf8AlDWeHGFVGmOA8TPxXyw3jwH+F6nFZOxuDHZoPqadt7jppYb+a+jbTG9jC0m8Jb8yqsv7z+/FfCeR/fdCItHdJa/3Qxg5AfAFRau2sQdapHdI+IVdVxjW6uYO9w9xKi1NtUm/7jf6QT6gILGpiHu1qOd+/FevdAWRgKP9Z53qP1XhP+v0zoXnwgepXrv0P4w1ME8EkhlZwbO4FrXkDxcT4oO6REQEREBUO0a+Sq8HsuAPc6NfS6vlU7Uw4e+NHZbfzCTbv+aLELAgOz0nXbUB93y9y07Kx7jUdhq32jOw6R/EZuMcR6wtbCRcatNv3+9VE2r0jpGpPsZcywJqFt+OVtzooq+Z1H5t+h7lwWL+kDEPe76vRpUpPby53nnJAHoV1GyOkTcVmBAbUbq292k2c2dRuPA94XBbT21UbUqMphlMNc5vVEuMEi5PyVKYuljMRevVqFu/O6GD+kQ0eSifVMPT7VTMeFMT/dooWIxBcZqPLj/MZ8gotTGAaAn0RFqdpNb9nSaOb+sfIWUXEY57u28xw7I8hZVj8U92kD3+q1jBud2iT3oaSH49jdDPd81pONe7stA77lbaeEYDdwnhN/JW2B2aX9mlUI4luUebyEFDXwrnMcXkm3hqNyi4HCiXCw6p103LtK+yW5S19SmydwJqO8hACrMbs2hRZnaajiCAZytBB4AXGi8/JLL5fTthZZpWtpN/EXG2gnSO/gs5buZPeR7tfRb8HtoMa7LSYdLvGcibaun3LCvtyq60wJjq237gOSuOWNm2bLvSuxpJdZrtALAx6wmz9rtpgyyoSTuiPOVJa15ILuPrM28LKsdU639XxWb8b5Se1nc0u3bTeezS/U75D4rRUxtc/gb3Nn3ypVSoYkkBQa2OpjVwPdf3L0uTTUqVjrVd4W9yjVMKT2nOd3kn3ra/aY+6wnvt81pfjKh0DW+E+9BiMAOCxfh2jUgd6xdTqO1cfd7lizZ880HwV6beLu4L9A/RNs8U9nMcD9s41YjsyAzLM37GvNeF4fYhJuAO9ez/AEXbeJpjCOAJpMJY5uhYHCzuYLtd/vDv0REQREQFUbcaZYRrf4K3VfttwbSc8gnJe2vru4oKWrUk5t+jufNcxtTC/wAV+uul/O0LpJDm5hofTkq/FYe871G3KupvovbUZ1XNMg/A8Qd45qh2nXkueSBLi4xuJMwN+9ej7f6LjFsFSiAHtHZ0BHuHf+zxO0dgU2jJWxLAAfs6X8Rw5EgQPRVHMHFg7nHmRA83QsWVn1DFJhdzgkemivWYXDU+zRLzpNZwAN57I1Uj6/VIhnUHCm3L/cb+RRNq3DbAxJE1SykLdogd9lKpbJw7D1n1ax4NkN83bls+rkmXG/EnMfMrYKI5n3eWiDZSxjWWpU6bOcZ3ee7yXypXqP7RcfzGB+kWWBqRwHddZNw1RwkMMfidZvmYCDCw1PgP38VC2u8eydA3tue/ipT6UffB5ME/3WHlKhYqgHCCTG+Nbc1nKbli43V2psLVADs19NTG/iV9q7SA0jj1Rm9bBfdp4NjGtyti5113LCmwFrTBNvDXiuWHXx/ZvLvtofjnk9VpP5j/AMWqJVwzwMznEGd1lZutvDRy+ZWnEUyWwJudXG377lvKdbqS96aMBhc8lxLtNST71O+qtHBZ7JwIuC4nSwsFdUsO1ugA9/zWsLvGJl7VFPAk6NPebDzK3t2X+JwH5RPqbKwJXwt/ZWmUUYKmN2b8x+AWwchHdZZuI4jwWk4lswJcfP0F0GYXZ/RcYxp1vReL/mYVx7aVU6NDObob75cu6+jLo1U9r9adVYWtD6eVodOY5fvO3QdyD05EREEREBRNrCaL/wApUta8RRD2lp3j9lByNEwJaNBDhxHFZvYCJGi+hvs3zukgxpYwYWyvQydZt2lZ3p0Vm3MMX4Wo0cJ/TeDG6y4Ols/n4NHyuvSntlp3ggiPBc7gejNR7C+pUp0mtMHM7TwFvVVmufZgwNw8dfit1PDOcYaCTwA/ZV47FYGjYZ8Q4cBkZ5n/ACoOJ6X1YikGUW8KbQXeLz/hVHwdHaoGZ+Wk3jUIb77rQ+nhWavfWP8AIMrf1u+SqsRi3OOZxLjxcS4+qjuqTxKaFo/bIb9lTp0+YGd/6nWHgAq/E41zzLiXHi4k/wDSivxAG/yUKrtRu6/df/HqgnufPNaX4gDf5KAalR+ggc7+mi209mg9ok9/yQ0r9sY8OyhomCT5xv0W3DYZ5aATlEbtfMptSkA8QPuj3lbXExrbK3kBxXHHL5Xp0s6jbTwrGXNzxNysMe8FojcY9FFq4tgub7hlvr6aLCm91XqtbAF76q5bymkxkl2n7JqgF0mNPip1TGtH7/6CgYbZZG+PH4qbSwDBrc+fvWsMfHGRnK7u2s48nsjy/wAW9V8FJ7tbfvx96nNYBoFkJ3QtsojMEN4nv/ypTWkC0NHKy+uadSYHMhoUZ+Not1eD+WXn0Qb5G8yvWvo2ZGBaeL6h/uj4Lxaptxg7FN7u8hg+JXrX0RNnB1HkQX13mLwIYxtp7kHcIiICIiAsaroaTyKyWFanmaW6SCPMQg5lr87IOo0W3Z9UEZHfvl8fNRn0ixxB1GvwIQ2M/vkVLG22thzTPEH9yFU9JcMDhnkQcsPHgYPoSunpkVWfux+S5jpfi/YYWpIkO6kcHOBgx3hZl+lefvrzz/fktFTEjj5XVXWxz3aevyC0/V3P7RJ93ktsJlbarRpc8r/4UV+MqP0Ed9/TRb6ez8usDvssjVpt35u75lBFbgi7tEn3eWimUMFGgWBx5+4wDmbrH2dR/acUVKdUY3tOHv8AcoWK26G2Y0k87BS6Gx53KJi9mk1C1ok2sLnQbguXJncZ01hjKgYk1KjpPAQBw/ZWbdmOdrNuPoukfsCs2nmyOAAE2AItvzGfRa8LgacONZ4BaJDS6ZG/W0+Cxc8cbq+2pLZtRYjBhrLEHrfD3qbsPDyXeHxU/EY7CtsymasEQbgcdPIab1op7WqtMsDKQn7oE6zY8dyTfluQutaqexjdZtx3eZsjqrR2et3THnZcrXxLnuJc4kk7zO9XrXGOA8gunHlct7YzknpIfUfxa3wv6n4KNUzHWo8/l6o9IX1jJMCSeDRJV1gOhuMrdjDvA41OoPJ0Low5w4Np3SeZzFZjB8o9PQL0LBfRRXd9rWYwcGAuPrAXQYD6LsIyDU9pVP8AM6B5Nj3oPHm4Yf8AQ+K9y6CYD2OAotiC5peZ1l5Lr+BCscDsPD0PsqVNnMNE/q1U5AREQEREBERBXbXwOYZ2jrN9W7x3/veqVo04FdWqPaODyOkdl3o7/KLFbiNpHDU6jwA7K2YJgHhcLjdr9JBjcPUZWyUnMc14yzDmDqwATJeCRbeO4rqOkDJwzwTew7wXBcFjdl5We0cHZRvDSR5wpppRPq0x2Wl3M29B81h7aoez1e4R6rLFV8phtMk89b/y6qVg9lYuqBlphn5rDlreFWUEYFxu4+azZSpjVw8L+5X1Loa1gzYmv4SAI4X18pW5mMwOG+yp5zxA/wCTvkhtVYPBPqfZ0Xnm7qjzKuqHRyoBmqPZTbyH/J1vRQ8T0srO7AbTHISfN3wCqq+Ic8y9znHmZ9/yQdGcRg6QjM6sfMedmrRU6UkWo0mMHn7oC5/OArTZ3RnF4iPZUHkH7xGVv6nwPJBox22qz2uzVHRlNgYGh3NXNYMS492/TcvUsJ9EFeo0+2rMpyNGA1CPElo96vtkfRBgqF3+0rHfndA/SwD1JXO47ylal1HjzaRNpudzRH+VdbP6EYutenhn3+88ZB+qoR6L3LAbGoUBFGlTp/laAfEi5U1dGHjWyvoRxDnNOIrU2NmS2nL3RwkgAHzXdYD6M8FTu5jqp41HE/2tgLq0UmMnpbdo2D2bSoiKVNjB/K0N9wUlEVQREQEREBERAREQEREBa61EPaWnQrYiDm8Xg9Wu1GnMbisNoCk2iXVIFMN607gFe47DZhI7Q05jeF519Jm1Q2iyk10Goczh/K3j/VHkUa2qsR0pwdG2GoZjxIyjzMuPoqfF9K8RU0IpjgwQf1GStWzOiuLxH2OHeQfvOGRv6nQD6rrNmfRBVdBxFZrB+GmMx/UYA8ijLgqjyTLiSeJMnzutmDwr6py0qb6h4MaXH0khey7M+jbA0YJp+1cN9U5v7bN9F0tDDtY3KxrWtGgaAB5BB41s/wCjTHVbuY2kDvqOE/pZJ84XU7N+iGi29eq+oeDAGN87k+YXoCIKrZvRXC4f7KgxpH3iMzv1uk+qtURAREQEREBERAREQEREBERAREQEREBERAREQFD/ANHoe0NX2TDUMdctBdbgTp4KY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0" name="Picture 12" descr="http://t0.gstatic.com/images?q=tbn:ANd9GcTjqrmSGVvfIjv2w5NQhyUyNVYV2SMWV8E0fPFpCAjcMkgG4B9j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4588537"/>
            <a:ext cx="3049775" cy="2029488"/>
          </a:xfrm>
          <a:prstGeom prst="rect">
            <a:avLst/>
          </a:prstGeom>
          <a:noFill/>
          <a:effectLst>
            <a:reflection blurRad="6350" stA="50000" endA="300" endPos="55500" dist="50800" dir="5400000" sy="-100000" algn="bl" rotWithShape="0"/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604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USENET protocol</a:t>
            </a:r>
          </a:p>
          <a:p>
            <a:pPr lvl="1"/>
            <a:r>
              <a:rPr lang="en-US" dirty="0" smtClean="0"/>
              <a:t>Ensure publisher will get paid according to rules</a:t>
            </a:r>
          </a:p>
          <a:p>
            <a:pPr lvl="1"/>
            <a:r>
              <a:rPr lang="en-US" dirty="0" smtClean="0"/>
              <a:t>Ensure nodes in the network will get paid</a:t>
            </a:r>
          </a:p>
          <a:p>
            <a:pPr lvl="1"/>
            <a:r>
              <a:rPr lang="en-US" dirty="0" smtClean="0"/>
              <a:t>Ensure that end user communicates with publisher about how he received the content</a:t>
            </a:r>
          </a:p>
          <a:p>
            <a:pPr lvl="1"/>
            <a:r>
              <a:rPr lang="en-US" dirty="0" smtClean="0"/>
              <a:t>This allows for proper billing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Sender Initiated Co-Op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5377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USENET protocol</a:t>
            </a:r>
          </a:p>
          <a:p>
            <a:pPr lvl="1"/>
            <a:r>
              <a:rPr lang="en-US" dirty="0" smtClean="0"/>
              <a:t>Ensure all distributors get their payment</a:t>
            </a:r>
          </a:p>
          <a:p>
            <a:pPr lvl="1"/>
            <a:r>
              <a:rPr lang="en-US" dirty="0" smtClean="0"/>
              <a:t>Publisher charges a flat fee</a:t>
            </a:r>
          </a:p>
          <a:p>
            <a:pPr lvl="2"/>
            <a:r>
              <a:rPr lang="en-US" dirty="0" smtClean="0"/>
              <a:t>Non co-op</a:t>
            </a:r>
          </a:p>
          <a:p>
            <a:pPr lvl="2"/>
            <a:r>
              <a:rPr lang="en-US" dirty="0" smtClean="0"/>
              <a:t>Fees established up front</a:t>
            </a:r>
          </a:p>
          <a:p>
            <a:pPr lvl="2"/>
            <a:r>
              <a:rPr lang="en-US" dirty="0" smtClean="0"/>
              <a:t>Does not vary based on the amount of downloads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Sender Initiated Non Co-Op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878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End user pays for a downloaded item</a:t>
            </a:r>
          </a:p>
          <a:p>
            <a:pPr lvl="1"/>
            <a:r>
              <a:rPr lang="en-US" dirty="0" smtClean="0"/>
              <a:t>Also sends info back about how much it is seeding</a:t>
            </a:r>
          </a:p>
          <a:p>
            <a:pPr lvl="1"/>
            <a:r>
              <a:rPr lang="en-US" dirty="0" smtClean="0"/>
              <a:t>Can earn credit based on the amount of seeding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Initiated Co-Op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805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Publisher does not know if a user has downloaded a piece of content</a:t>
            </a:r>
          </a:p>
          <a:p>
            <a:pPr lvl="1"/>
            <a:r>
              <a:rPr lang="en-US" dirty="0" smtClean="0"/>
              <a:t>End user pays subscription fee for unlimited downloads</a:t>
            </a:r>
          </a:p>
          <a:p>
            <a:pPr lvl="1"/>
            <a:r>
              <a:rPr lang="en-US" dirty="0" smtClean="0"/>
              <a:t>Receives a key to unlock content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Initiated Non Co-Op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369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the Peers</a:t>
            </a:r>
          </a:p>
          <a:p>
            <a:pPr lvl="1"/>
            <a:r>
              <a:rPr lang="en-US" dirty="0" smtClean="0"/>
              <a:t>How much does the end user benefit?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178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the Publisher</a:t>
            </a:r>
          </a:p>
          <a:p>
            <a:pPr lvl="1"/>
            <a:r>
              <a:rPr lang="en-US" dirty="0" smtClean="0"/>
              <a:t>How much does the content publisher user benefit?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215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Longevity of the content</a:t>
            </a:r>
          </a:p>
          <a:p>
            <a:pPr lvl="1"/>
            <a:r>
              <a:rPr lang="en-US" dirty="0" smtClean="0"/>
              <a:t>How long will a piece of content be available after its release?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171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utilization</a:t>
            </a:r>
          </a:p>
          <a:p>
            <a:pPr lvl="1"/>
            <a:r>
              <a:rPr lang="en-US" dirty="0" smtClean="0"/>
              <a:t>How much data is transferred?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127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Implementation of</a:t>
            </a:r>
          </a:p>
          <a:p>
            <a:pPr lvl="1"/>
            <a:r>
              <a:rPr lang="en-US" dirty="0" smtClean="0"/>
              <a:t>Sender Initiated Co-operative</a:t>
            </a:r>
          </a:p>
          <a:p>
            <a:pPr lvl="1"/>
            <a:r>
              <a:rPr lang="en-US" dirty="0" smtClean="0"/>
              <a:t>Sender Initiated Non Co-operative</a:t>
            </a:r>
          </a:p>
          <a:p>
            <a:pPr lvl="1"/>
            <a:r>
              <a:rPr lang="en-US" dirty="0" smtClean="0"/>
              <a:t>Receiver Initiated Co-operative</a:t>
            </a:r>
          </a:p>
          <a:p>
            <a:pPr lvl="1"/>
            <a:r>
              <a:rPr lang="en-US" dirty="0" smtClean="0"/>
              <a:t>Receiver Initiated Non Co-operative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986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058333"/>
          </a:xfrm>
        </p:spPr>
        <p:txBody>
          <a:bodyPr/>
          <a:lstStyle/>
          <a:p>
            <a:r>
              <a:rPr lang="en-US" dirty="0" smtClean="0"/>
              <a:t>Publisher has full knowledge about the path the content takes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Sender Initiated Co-op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37338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657600" y="37338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PREFERRED USENET PROVIDER</a:t>
            </a:r>
            <a:endParaRPr lang="en-US" dirty="0"/>
          </a:p>
        </p:txBody>
      </p:sp>
      <p:sp>
        <p:nvSpPr>
          <p:cNvPr id="6" name="Explosion 1 5"/>
          <p:cNvSpPr/>
          <p:nvPr/>
        </p:nvSpPr>
        <p:spPr>
          <a:xfrm>
            <a:off x="6705600" y="2895600"/>
            <a:ext cx="2286000" cy="24384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USENET NETWORK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657600" y="55626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END USER PREFERRED USENET PROVIDER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533400" y="55626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286000" y="38100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486400" y="38862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 Arrow 11"/>
          <p:cNvSpPr/>
          <p:nvPr/>
        </p:nvSpPr>
        <p:spPr>
          <a:xfrm rot="10800000">
            <a:off x="5410200" y="5105400"/>
            <a:ext cx="2590800" cy="1143000"/>
          </a:xfrm>
          <a:prstGeom prst="bentArrow">
            <a:avLst>
              <a:gd name="adj1" fmla="val 25000"/>
              <a:gd name="adj2" fmla="val 25731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10800000">
            <a:off x="2362200" y="57150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6200000">
            <a:off x="952500" y="4686300"/>
            <a:ext cx="762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4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Distribution Point</a:t>
            </a:r>
          </a:p>
          <a:p>
            <a:pPr lvl="1"/>
            <a:r>
              <a:rPr lang="en-US" dirty="0" smtClean="0"/>
              <a:t>If they dominate – Will control pricing</a:t>
            </a:r>
          </a:p>
          <a:p>
            <a:pPr lvl="1"/>
            <a:r>
              <a:rPr lang="en-US" dirty="0" smtClean="0"/>
              <a:t>Hackers like 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Apple’s Plan</a:t>
            </a:r>
            <a:endParaRPr lang="en-US" dirty="0"/>
          </a:p>
        </p:txBody>
      </p:sp>
      <p:pic>
        <p:nvPicPr>
          <p:cNvPr id="3074" name="Picture 2" descr="http://t2.gstatic.com/images?q=tbn:ANd9GcScqmMT9zIKV1HkLyRLtImtXnXfe96TM18jRO1AXiVoXtcHGvI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6957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129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Sender Initiated Co-op Payment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45720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0" y="45720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 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362200" y="4724400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81600" y="3733800"/>
            <a:ext cx="1371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</a:p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181600" y="5486400"/>
            <a:ext cx="1371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PROVIDER</a:t>
            </a:r>
          </a:p>
          <a:p>
            <a:pPr algn="ctr"/>
            <a:r>
              <a:rPr lang="en-US" dirty="0"/>
              <a:t>C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391400" y="3733800"/>
            <a:ext cx="1371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</a:p>
          <a:p>
            <a:pPr algn="ctr"/>
            <a:r>
              <a:rPr lang="en-US" dirty="0"/>
              <a:t>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391400" y="5486400"/>
            <a:ext cx="1371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</a:p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6705600" y="5715000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6705600" y="3810000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8900000">
            <a:off x="4595112" y="4023611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2700000">
            <a:off x="4518912" y="5395212"/>
            <a:ext cx="6096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Sender Initiated Co-op Payment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81000" y="2286000"/>
            <a:ext cx="4724400" cy="1600200"/>
            <a:chOff x="533400" y="3733800"/>
            <a:chExt cx="8229600" cy="2514600"/>
          </a:xfrm>
        </p:grpSpPr>
        <p:sp>
          <p:nvSpPr>
            <p:cNvPr id="4" name="Rounded Rectangle 3"/>
            <p:cNvSpPr/>
            <p:nvPr/>
          </p:nvSpPr>
          <p:spPr>
            <a:xfrm>
              <a:off x="533400" y="4572000"/>
              <a:ext cx="1600200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PUBLISHER</a:t>
              </a:r>
              <a:endParaRPr lang="en-US" sz="10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048000" y="4572000"/>
              <a:ext cx="1600200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PROVIDER A</a:t>
              </a:r>
              <a:endParaRPr lang="en-US" sz="1000" dirty="0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362200" y="4724400"/>
              <a:ext cx="609600" cy="533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181598" y="3733800"/>
              <a:ext cx="1590368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PROVIDER</a:t>
              </a:r>
            </a:p>
            <a:p>
              <a:pPr algn="ctr"/>
              <a:r>
                <a:rPr lang="en-US" sz="1000" dirty="0" smtClean="0"/>
                <a:t>B</a:t>
              </a:r>
              <a:endParaRPr lang="en-US" sz="1000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181598" y="5486400"/>
              <a:ext cx="1590368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PROVIDER</a:t>
              </a:r>
            </a:p>
            <a:p>
              <a:pPr algn="ctr"/>
              <a:r>
                <a:rPr lang="en-US" sz="1000" dirty="0"/>
                <a:t>C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391400" y="3733800"/>
              <a:ext cx="1371600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END USER</a:t>
              </a:r>
            </a:p>
            <a:p>
              <a:pPr algn="ctr"/>
              <a:r>
                <a:rPr lang="en-US" sz="1000" dirty="0"/>
                <a:t>A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391400" y="5486400"/>
              <a:ext cx="1371600" cy="7620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END USER</a:t>
              </a:r>
            </a:p>
            <a:p>
              <a:pPr algn="ctr"/>
              <a:r>
                <a:rPr lang="en-US" sz="1000" dirty="0" smtClean="0"/>
                <a:t>B</a:t>
              </a:r>
              <a:endParaRPr lang="en-US" sz="1000" dirty="0"/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6705600" y="5715000"/>
              <a:ext cx="609600" cy="533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6705600" y="3810000"/>
              <a:ext cx="609600" cy="533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 rot="18900000">
              <a:off x="4595112" y="4023611"/>
              <a:ext cx="609600" cy="533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Arrow 21"/>
            <p:cNvSpPr/>
            <p:nvPr/>
          </p:nvSpPr>
          <p:spPr>
            <a:xfrm rot="2700000">
              <a:off x="4518912" y="5395212"/>
              <a:ext cx="609600" cy="533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5800" y="4495800"/>
            <a:ext cx="3151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USER A</a:t>
            </a:r>
          </a:p>
          <a:p>
            <a:r>
              <a:rPr lang="en-US" dirty="0" smtClean="0"/>
              <a:t>Provider A: 2 Units of Payment</a:t>
            </a:r>
          </a:p>
          <a:p>
            <a:r>
              <a:rPr lang="en-US" dirty="0" smtClean="0"/>
              <a:t>Provider B: 1 Unit of Payment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4495800"/>
            <a:ext cx="3151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 USER B</a:t>
            </a:r>
          </a:p>
          <a:p>
            <a:r>
              <a:rPr lang="en-US" dirty="0" smtClean="0"/>
              <a:t>Provider A: 2 Units of Payment</a:t>
            </a:r>
          </a:p>
          <a:p>
            <a:r>
              <a:rPr lang="en-US" dirty="0" smtClean="0"/>
              <a:t>Provider C: 1 Unit of Payment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5629261"/>
            <a:ext cx="3168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TOTAL:</a:t>
            </a:r>
          </a:p>
          <a:p>
            <a:r>
              <a:rPr lang="en-US" dirty="0" smtClean="0"/>
              <a:t>Provider A: 4 Units of Payment</a:t>
            </a:r>
          </a:p>
          <a:p>
            <a:r>
              <a:rPr lang="en-US" dirty="0" smtClean="0"/>
              <a:t>Provider B: 1 Unit of Payment</a:t>
            </a:r>
          </a:p>
          <a:p>
            <a:r>
              <a:rPr lang="en-US" dirty="0" smtClean="0"/>
              <a:t>Provider C: 1 Unit of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234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Sender Initiated Co-op Protocol Modifications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124200"/>
            <a:ext cx="34905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New Headers For USENET</a:t>
            </a:r>
          </a:p>
          <a:p>
            <a:r>
              <a:rPr lang="en-US" sz="2400" dirty="0" smtClean="0"/>
              <a:t>     PUBLISHER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PUBLISHER_IP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PUBLISHER_PORT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CONTENT_ID </a:t>
            </a:r>
          </a:p>
          <a:p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5257800" y="3124200"/>
            <a:ext cx="35474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New Message For USENET</a:t>
            </a:r>
          </a:p>
          <a:p>
            <a:r>
              <a:rPr lang="en-US" sz="2400" dirty="0" smtClean="0"/>
              <a:t>     PATH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CONTENT_ID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79006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058333"/>
          </a:xfrm>
        </p:spPr>
        <p:txBody>
          <a:bodyPr/>
          <a:lstStyle/>
          <a:p>
            <a:r>
              <a:rPr lang="en-US" dirty="0" smtClean="0"/>
              <a:t>Publisher has NO knowledge about the path the content takes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Sender Initiated Non Co-op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37338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657600" y="37338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PREFERRED USENET PROVIDER</a:t>
            </a:r>
            <a:endParaRPr lang="en-US" dirty="0"/>
          </a:p>
        </p:txBody>
      </p:sp>
      <p:sp>
        <p:nvSpPr>
          <p:cNvPr id="6" name="Explosion 1 5"/>
          <p:cNvSpPr/>
          <p:nvPr/>
        </p:nvSpPr>
        <p:spPr>
          <a:xfrm>
            <a:off x="6705600" y="2895600"/>
            <a:ext cx="2286000" cy="24384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USENET NETWORK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657600" y="55626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END USER PREFERRED USENET PROVIDER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533400" y="5562600"/>
            <a:ext cx="1600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286000" y="38100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486400" y="38862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 Arrow 11"/>
          <p:cNvSpPr/>
          <p:nvPr/>
        </p:nvSpPr>
        <p:spPr>
          <a:xfrm rot="10800000">
            <a:off x="5410200" y="5105400"/>
            <a:ext cx="2590800" cy="1143000"/>
          </a:xfrm>
          <a:prstGeom prst="bentArrow">
            <a:avLst>
              <a:gd name="adj1" fmla="val 25000"/>
              <a:gd name="adj2" fmla="val 25731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10800000">
            <a:off x="2362200" y="5715000"/>
            <a:ext cx="1143000" cy="533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701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Cascading payment system</a:t>
            </a:r>
          </a:p>
          <a:p>
            <a:r>
              <a:rPr lang="en-US" dirty="0" smtClean="0"/>
              <a:t>Each host pays the next host an acceptance fee</a:t>
            </a:r>
          </a:p>
          <a:p>
            <a:r>
              <a:rPr lang="en-US" dirty="0" smtClean="0"/>
              <a:t>Amount is based on the number of hops from publisher</a:t>
            </a:r>
          </a:p>
          <a:p>
            <a:r>
              <a:rPr lang="en-US" dirty="0" smtClean="0"/>
              <a:t>Hosts that are further away from the publisher have a lower chance of sending to a host that has not seen this piece of content so they are paid less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Sender Initiated Non Co-op Payment</a:t>
            </a:r>
          </a:p>
        </p:txBody>
      </p:sp>
    </p:spTree>
    <p:extLst>
      <p:ext uri="{BB962C8B-B14F-4D97-AF65-F5344CB8AC3E}">
        <p14:creationId xmlns:p14="http://schemas.microsoft.com/office/powerpoint/2010/main" val="28132221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Sender Initiated Non Co-op Payment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3733800"/>
            <a:ext cx="1524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 1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438400" y="29718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A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343400" y="29718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B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096000" y="29718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C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438400" y="46482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A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343400" y="46482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B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096000" y="4648200"/>
            <a:ext cx="12192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HOST C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467600" y="3733800"/>
            <a:ext cx="15240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 2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20528853">
            <a:off x="1295400" y="320040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810000" y="3048000"/>
            <a:ext cx="45720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638800" y="3048000"/>
            <a:ext cx="45720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0800000">
            <a:off x="3810000" y="4724400"/>
            <a:ext cx="45720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0800000">
            <a:off x="5638800" y="4724400"/>
            <a:ext cx="45720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9900000">
            <a:off x="7361246" y="4385559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14600" y="2514600"/>
            <a:ext cx="108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Units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19600" y="2514600"/>
            <a:ext cx="987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Units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96000" y="2514600"/>
            <a:ext cx="96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Units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72200" y="5410200"/>
            <a:ext cx="1081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Units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95800" y="5410200"/>
            <a:ext cx="987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Units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90800" y="5410200"/>
            <a:ext cx="96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621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Sender Initiated Co-op Protocol Modifications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3124200"/>
            <a:ext cx="349052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New Headers For USENET</a:t>
            </a:r>
          </a:p>
          <a:p>
            <a:r>
              <a:rPr lang="en-US" sz="2400" dirty="0" smtClean="0"/>
              <a:t>    PAYMENT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9159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Initiated Co-Op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3657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2971800" y="2438400"/>
            <a:ext cx="2895600" cy="29718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BitTorrent</a:t>
            </a:r>
            <a:r>
              <a:rPr lang="en-US" dirty="0" smtClean="0"/>
              <a:t> Cloud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705600" y="3657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2286000" y="3810000"/>
            <a:ext cx="914400" cy="457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5715000" y="3810000"/>
            <a:ext cx="914400" cy="457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-Turn Arrow 11"/>
          <p:cNvSpPr/>
          <p:nvPr/>
        </p:nvSpPr>
        <p:spPr>
          <a:xfrm rot="10800000">
            <a:off x="914400" y="4495800"/>
            <a:ext cx="7010400" cy="1600200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5715000"/>
            <a:ext cx="2176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UPLOAD STATISTICS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2974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users may pay a subscription to individual publishers (ABC)</a:t>
            </a:r>
          </a:p>
          <a:p>
            <a:pPr lvl="1"/>
            <a:r>
              <a:rPr lang="en-US" dirty="0" smtClean="0"/>
              <a:t>Upload statistics will be applied to subscription fee</a:t>
            </a:r>
          </a:p>
          <a:p>
            <a:pPr lvl="2"/>
            <a:r>
              <a:rPr lang="en-US" dirty="0" smtClean="0"/>
              <a:t>More you upload the less you pay per month</a:t>
            </a:r>
          </a:p>
          <a:p>
            <a:pPr lvl="1"/>
            <a:r>
              <a:rPr lang="en-US" dirty="0" smtClean="0"/>
              <a:t>Upload credits could also be used for “pay-per-view” style billing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Receiver Initiated Co-Op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75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Modification to .torrent file</a:t>
            </a:r>
          </a:p>
          <a:p>
            <a:pPr lvl="1"/>
            <a:r>
              <a:rPr lang="en-US" dirty="0" smtClean="0"/>
              <a:t>‘publisher </a:t>
            </a:r>
            <a:r>
              <a:rPr lang="en-US" dirty="0" err="1" smtClean="0"/>
              <a:t>ip</a:t>
            </a:r>
            <a:r>
              <a:rPr lang="en-US" dirty="0" smtClean="0"/>
              <a:t>’: ‘</a:t>
            </a:r>
            <a:r>
              <a:rPr lang="en-US" dirty="0" err="1" smtClean="0"/>
              <a:t>xxx.xxx.xxx.xxx</a:t>
            </a:r>
            <a:r>
              <a:rPr lang="en-US" dirty="0" smtClean="0"/>
              <a:t>’,</a:t>
            </a:r>
          </a:p>
          <a:p>
            <a:pPr lvl="1"/>
            <a:r>
              <a:rPr lang="en-US" dirty="0" smtClean="0"/>
              <a:t>‘publisher port’: </a:t>
            </a:r>
            <a:r>
              <a:rPr lang="en-US" dirty="0" err="1" smtClean="0"/>
              <a:t>xxxx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Receiver Initiated Co-Op Protocol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6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what Sony thought</a:t>
            </a:r>
          </a:p>
          <a:p>
            <a:r>
              <a:rPr lang="en-US" dirty="0" smtClean="0"/>
              <a:t>April 2011 PSN Hack</a:t>
            </a:r>
          </a:p>
          <a:p>
            <a:r>
              <a:rPr lang="en-US" dirty="0" smtClean="0"/>
              <a:t>Down for 24 days</a:t>
            </a:r>
          </a:p>
          <a:p>
            <a:r>
              <a:rPr lang="en-US" dirty="0" smtClean="0"/>
              <a:t>Cost Sony $171 Million</a:t>
            </a:r>
          </a:p>
          <a:p>
            <a:r>
              <a:rPr lang="en-US" dirty="0" smtClean="0"/>
              <a:t>Information of 77 Million users leaked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is too big to be hacked</a:t>
            </a:r>
            <a:endParaRPr lang="en-US" dirty="0"/>
          </a:p>
        </p:txBody>
      </p:sp>
      <p:sp>
        <p:nvSpPr>
          <p:cNvPr id="4" name="AutoShape 2" descr="data:image/jpg;base64,/9j/4AAQSkZJRgABAQAAAQABAAD/2wCEAAkGBhQSEBUUEBQVFBQVFBUVFRQVGBQUFBUUFRQVFBQUFBUXHCYeFxkjGRQUHy8gIycpLCwsFR4xNTAqNSYrLCkBCQoKDgwOGg8PGiwkHyQsLCwsLywpLCwsKiksLCwpLCwwKi8sKjQsLywsLCwpLSwtLCwpLCwsLCwsLywsLCwsLP/AABEIAK0BJAMBIgACEQEDEQH/xAAcAAAABwEBAAAAAAAAAAAAAAAAAQIDBAUGBwj/xAA/EAACAQIEAgcFBgMJAAMAAAABAgADEQQFEiEGMQcTQVFhcYEiQlKRoTJicrHB0SOy8BQVM1OCkqLh8TRDc//EABoBAAMBAQEBAAAAAAAAAAAAAAIDBAEFAAb/xAA0EQACAgEDAQUHAwMFAQAAAAABAgADEQQSITETIkFRYQUycYGRodEjwfAUsfEzNEJS4ST/2gAMAwEAAhEDEQA/AOHQ4IJs2CCCCenoDBaAwxNmQQwIIYhAT2YYhwCGBHqsHMK0O0UBDtGhIJMTaHaKtDAhhJmYjTBpjloNMLs5mY3phaYsrCtBKT2Yi0K0dtCtA7OFmI0waYu0PTC7KZujemC0d0Qik92U9ujdoLRzTBpmdlPZjdodo5ohhIQpMzdG7QwsdWlJdDLWbwjVoJgtYB1kAJFrSJ5CajJ+DKlcgU1Z97bDYec6JlHQuSB1z6NuSi5H1jTUlfvnEmOpBOFGZxcYM90TUoWnfa3QbT9yuR+JAfyaYnjvotqYJBUDCpTvYsBbSey4v9ZiGizhG5h73HLLxOZFYgiTKuHsYwUinoIMeHBjMEd0QRPYmFukWCGIcgjoQhxS0yb2BNhc+A5XMTCnsQQwI8mBqE2VGJABIAN7HkY5/dVb/Kf/AGt+0zcB4xgpsPRT9DIsMRxKDFtIUluWmxvcc9o8crq9tN/9rftDyAeTBFTtyFJ+UjgRQEBQjntyPodwY6uHbTq0nTy1W2v5ylcRW0njERaGBJK5bVIuKbkH7pgbAVAQCjAk2Asdz3CODJ5iaaLcZ2n6GR7QCSv7tq/5b/7T+0j2jFKt0MW9bp7wI+IgtDtBDjMRcSViSI5CtMImxFoemKtDtNCzIkLFBYoLFhY0JBJjemH1ceWnJFLCE8hGivMWbMSEKUUKMuqOSE21fSanI+AK9a3V0iFPvtsPrNKKvLcRDakdBzMPg8vu41qSt95qMRwM5QVKaK1Mmy6VZHJ7tD+03pedNyjokQC9dtTfduFE3eCyenSRVQbLy7beV5Dbq60Pc5hqt1npOIZB0U4iqbmn1S97ix9F5mdEyLorw1IXqg1W7dWy+gE3AQCN1a4UXP6SOzW2vwOPhGrpUXlzmN4PLadJQtNVUdygAfSSLgTJZr0hYemdKk1COYp2sPNjt8rymbPMfi7jD0+qpnbVve34j+kBdNY3ebgeZmHU1pwgm8rZpTRrOyqewEi57dl5mZzpBxC1MpquN1YC1/xWEzn9wnDVUapWWpVYvqUEnSFps1yTve8s+O205Jbv0D/mY5aFR6ypzkiB27uHUjHBnnzG/aMgkSbizuZDJnVt6w6+kRaCC8EljpDhwQ5xwJTLvhJQarg7g0yCD2jUsrMCt6yAjbrFFuy2oS04SX+M3/5n+ZZLoZxhy4C4cBiwAOlNiTYHbxkrMVdsDPAnfpprt01JdwuGbrnnkeX85lhhv/lYj8FP+UyjyjNar10V3ZlJsQeRFjzl3hEtia/4aZ5k3NiTzPLstykTA5tQaoq06AVyfZYhdjY928QnRu7ngfLide4Zav8AU299+Oe93+nH0584WEFqmMYbMurS3aNmO3yHylHUzeswIaoxB5i/OWj4ZmOL0OV0vcj4gNdwTz+tpQAS3TopJJ56fLicL2hfYiqq5Ay/Q8Hvn/HM1hyxatGgWICqilzyOnSNr+ffK7Ns1DDq6QC0h3C2o8+XdeWP9pSnh6Rqp1gKLYbG3s77Hbu5esj41adTDtVp0wmkgCwsb3F722IsRM0/DguCRnA8gSZ0NaN1JWlgG2AsOdxUL54wBj6x7PMY9MU9DFbrvbyEhZVinfE0y7FrXtf8JlrjcVTphOtTrLqLEgG2wvz/AEkHD4lKmIp9WnV7MCRYH7Ld20On/bnueB73Hr84OrH/ANintf8Aknc59Pl6xrG5nVWsyh2ADkAeF4fEq/x/9A/MyFjaVqrrcmzEXO5O/MmPZpg+rdVuWsg5+Z2HhL66kWysr1wfDr05nJv1Fz03q+SN46nO3luP8eUhaYNMcCw9M6YScLdGisGmP9XFpRJ5Tezgl5GFOLFOWVHK2PhLPBcPliAqliezn9BGCuJa9R4ygp0CeQk2hlZPOdFyjowxDgFgtNT8R3/2ibvJujKhSsXBqMPi+zfyin1NNXU5+EVuss9wTjeVcLPVYCnTZj4XPzPITfZJ0UObGuwQfCu7TqmHwSoLKAB3DYR+1pz7faLHhBiOXRE82GZvKuA8LRsRTBPe/tH67CaFKAHIftA9cAXJsO87D5zN5px/h6RIVmqMOxBdb9xe+0i/VuPiZTimkeE052kHMM5pUBeq6r4X3PkJgK2f47G3XDoUU/BcbeNQ/pKPN8nfCFDWdWdz7QU6mCgjmfGVV6LvYdufIdZNZrTjKD5zX5nx87+zhKZLHtcXPogkB+HsbjBrxdbqqYF9J9nbv0DYDzk3IeLcIHCU6ZpqwsXPPV49w8ZtaWkrtYg+oIP5wrH7DhUx6nkwK1Nx7759PCcLrYULWcUzqRHOlviAO3Lvm9x+f1qOCNVyqs4FOkgtZWI3a/M2G3nF4rgkU8UHp7UiS1vgO9/9I2tMRxjnAr1yUJ0JZKY+6txfzPP1luV1BXHIHJ/ElIaknMlcOZa7VGqPcKAbufvKwFz3kmanpTYU8pCncl0C25XBJvMTw1WapqpMzFCQ1r7XTlsfEzUdMFAU8vo012HWd9/dMG4Z1CA+cPTcI/8APGcHxR3kUyVieZkQx1p5nQTpEwQQSbMdI1oYhCKE5QEfLTh7GLSd3fkKZ8ydS7CV+FrBaiseQYMbeBvGrQ9MEV8k+cedS2xE/wCpJHxOPxNQ2b00rV3vcMtMLbtOk/KUWV4kU6yO3IHe3dYj9ZECxQSer0+0EeYx9sR9/tGy11fgbSWHxJ3TQ4PGIa+IQkAVSbP2Dn+h+kbr8PIFJWupIFwDpF7dl9UpBSixRjU0lgOVOOnlziE3tGt023VhuTg5Ixk58OvPnLPMcerUaVNeaotz2X0jaChi1/sr0/e1BvAi68vlIC0IsUZaukAUL5HPzzmSt7Qc2M5xyu35YxNJjMJTrKhNVVso+E9g53ItIlDArRr0yHVhvvdRY6Tz3lQKMWMMYCaGxUKb+7gjGB4ym32tVY4tNQDgg53Hwx4dPCXVbKEdy5rKCTqIGkgHnYG8gZpihVrXXkBYHvtff6xlMuY8pMw+TMCC3ylFGjdHDO27HA4AwJHrPaldlZStAm45bknJ5x16dT0kRaf9f9TZ0slopQD06IqG27MWqWuN/YQjSfPlIuW8OVKpApU2byH6zo3B3BGJoElxTQNe9xqqDlyKnwld7KgyT8s9ZwxbuOBOVJkljuDfutb6TRZNwRWrECnTNu1jso9Z2HLOC6NI6imtzuXqWYk99jyl9TwyryH7SOz2io4QQl0tr+8cTnmTdFKAA13Yn4UsB6kibTK+G6NBbU0C+Oxb1JlryiGcAXJAHfOdbqbLOpllelrSGtMCGTM1mnH+Fo3HWdYw91AT/wAuX1mGzjpJxFW607UlPwm72/FCr0dtnhgesyzVV18D7TqOY5zSoLqrOqDx5nyHMzE5z0q2NsNTB+9Uvv5Kpv8AOVuX8ItU01MZWAVhqC6izsCL7dom1yTJKNMDqaa6e1iAWJ8SwvH9nRTye8foJL211pwvH95yrN+Ka+IP8Vzb4RcL8h+sLIc0pI5bEU+ssPYQbC+1tXhznU884Hw+J3K9W/xU7D5jkZz7Mej/ABOHYlV62mPeS17eKnf85bVqKbF2ju+nT7ye3T2Idx5+833D+ZGqq+yqqUJCqDZdu+cfxFUmo2o3Optzv2+M6lwc+yDtFNhbt5GcuxSAVH/E38xm6dQtjgen7wLGJrUnzP7RFCrY7zdcF8WOlqVS7J7h95T3X7VmFAmr4XypigrMyU6VyNTm17dgHOPvVGTDxVZZWys3ubY8vgcQ9rEI4Fuf2ZxPEU2DEMCCOw7W/oTqeO4zpU06rCp1p7WYELfv0ndpS4Tg2viqpq1RbWbljYD0/wDJLpv0VYuMA9M9fpKLj2pUKckDwlPwbhia23gPm6D95d9OFYChQW/vMfkLfrNXSwGGy6malVgotzI5kdijmTOLdIfF39txBZb9Wo0oN+XafnPVv294sUd0ZjUr7JCjdTj6TFV+ZkRhJVU7yKwjrJYnSIhQ7QSWNkYQ7QCGJzhHmACKtCigI9VgmACLAhARYWUokAmGojqrDp0r9kl0cGe3aWIkSzASOqR5KJMscPl23KXOWcLVq3+HSdxf3VNvnylAUAZMke4DpM/RwV5aYTJ722vf+tp0fI+iljY1yF71XdvnN7lnCGHo20UlBHvEXb5yWzWVV8DmAFtt6Tk+S9HlasR7JRNrswtt4Xm7ynouoIb1Cz+B75uEoARyc23X2P7vEqr0QHL8yFgspp0l0ooUeAkxUAhM8oM142wtAG9VXYe5TIdr9xtsJGA9h4yTKv06h5TQE2kTG5nTpLqqOqDvJt8h2zndTjbF4x+rwi9WO8bsq97tyUS5TLaGFTrsfU61+xqh1EkchTU8z4yk6XZ7558hyZN/Vh+EHzPSWR4iq1jbCUSy/wCbVJp0/NRa7StzDhPE4rfEYrSOxEVtA+ovKDNOk976cKi00GwLC7H05ASDhukrFq4LMrjb2StvPlyMqTTXKMoAPjyZK11bHDkn4dJY4zopqAE0qyuR2MpQnyNzMVjMC9JylRSrKbEHvE7dlWfLXpLUXkw3Hap7VMzvSblqGilcAag4UntKkG1/K0KjVWdpst8ZllNZQvX4TG8J4hjik1EnYgXJNhbkLzdcSZ3UwuFo1KRsdbKQdwRbtEwPDO2Jpn702nHNO+XL92sP1jrwDagPTP5iKSQGI8vxHcl6TKTkLiB1TfEDqQ+fas2VGqrgFSGB3BBBB9Z54akTJ2U8Q4nDsOpquBe+jcqf9PbF2+zlbms49I6rXMvFnM7ZSyhVrtVHapHzE4jmIHXOB8bfzGbhekHE1qYWlSCObAvuw32uF7D5yNlXR/UqOWq3UXuWba9+du+bp80BmuOOn2mWlbcLSCf/AGY6hhmYgAGbHJOCKtdBqJRBuNX1sJrVy7BYBNVU01PPU+m5/CO2ZLiXpdAJTBLy2LsP5V/eb/UWXHFK/MzBplr5tPyHWa2hkmEwSa6rLtvqew5dw7Zl896XwupMJTvbYVH5eYS35mc0zPPq1dtVeqznxb6eErKuK9PKMTRLndadx+0PtjjbUNo+8sc74gq4htVaozHfa5tM/XrRdWrIlUypiFGBCrrjVQxljFO0bJkbtLVETeCC8KJ3RkjiKEPq4oUzIVWNMIRaiOU6HfJuHw47JbXWTFM4Ej0sMTJ1DLe/eXGU5M1VgqKWYkCwE6bkfRYlgcQSxPNVuAPC8r/TqGWkL3ljhZy7B5WzEKqkk9gFzNjkfRlXq7sBTXve9/QCdaynhSjR/wAOkq+PNvrLlMOBJbPaIHFYnl01j8tMTkfRnRpWNQdY3edl9BNfhstVBZQAB2AWku9ohq85tl9lvvGVpRXXFKoEBe0o834soUNqlQFvgT2mPoOUy2K4rx1c2wlBqank7AFrf69h8oVemd+fueJj6lU4E3eOzJKS6qrqijtY2+Ux+adKlFLigjVT8ROlP3MzuI4Px1c6q7A/ie5HfYAWEk8QcNJSyzUtMLUSouphe7A+yTue8iWV6alSNxz4cdJI+otbO0YmfzvjHE4k+25VfgS4X1tz9ZAy7BNWqLTTmxtfuHaT4CQA283vA2WgUzWI9okqvgu1/wAp1G21J3RiQEl2yxmmyPK6eFokkWSmup27XI39N+ycz4m4jfF1tb7KNkTsVf3nTeMkK5W+nYkLqI7id5xkrv3/APsm0YDlrD1ziNv7gVB5ZMXaKWGiSRRw+pgFFybS+S7pueBqpGGtv/iG3yEm9JOYgUaVC/tEh28ABt+f0knJMEmGw/WVSAlJbm/vNzIHfvYTnOb5s+JxDVW947C3JfdX5TnIna37h0H95Tu2V4PU/wBpZcPYGpUrKUQsFIJIGw9Zv87NAYbq8W2m7BtA3fbwmT4exOK6vqqPsLe5e24BAH2iNuXZvNBl3Bev2qxNQnm76regvc+sHUMN2XOAPLrNpBx3Bkn6TJ4vKf7VXLYakUp+yADYAWAF78r7TRZP0bgEGqb+HK/nfczU1Hw2ES9RlWw2va+3co/aYPiHpackrg10jlrYAt6DkIAuuu7tQwPM/mO7Guvm05PkJuqtDDYKn1lTSqr2nv7lHfMPn/S8SCuDQg/G9ifQdnrMDmWdVq+9aq773sSSAfAch6SqbE2G0oq0KjvWncftMbUMRtrGBJmZ5rUrNqrOznxJPpK58TaIqYi4kSpUl2QOBBSvPWLqVbxDvGmeNs8WXlKpDZ4y7Qy0ad4h2jlWJqGNRbGNmSu0cBBDiIcTmHGhFhzEiKEQkMydSlpgKF5U4Pfaavh6ivvAnw5TrUDPMg1DbROycBcNijh15a3Gpj58h5TcUaIUbSr4aYGipHwr+UtMTW0qWPITi6h2ew5jdMgCb45eMYrFrTUs7BFHaxsJjuN+MauDKLSRbupId7sNjbZdpzPMs8r4pv4zs57F7PABeUdRomsAYnAg26sLwBzOl5v0mUEJWgGrNewI2S/4uZ9BINHC47Hb1X/s9I8qaXDEH4u7btJ9BG+DeEAml6ovVIuL/ZRT4fF4yHxzxhUSo+Gw50Ivsuw+27Ebi/YN5UtahtlQ58zIzYzDc548hLRsyy/LzoHt1BzCAO1/vVDyPlKrHdK1TcUKKL3FruZisNhHqm1NWY+AJ38TNJl/R9WexqlaY7vtN8hKDTUvNhyfX8RYsbonECdJmMDXLKR8JRbH5b/WWuZ9JVOtg2pvSPWuACARoFiDcEm/Zylll3R5h1NyHqn7x9n5AfrNFS4Vw+jS2Hp27tP9GTWWacEEL08uI1Bcw6/vOFUxadb4Kph8HTI7Lg+d5lePuEFwjLUoX6tyRY76W52B7rX+UgcLcXVMG1hZ6ZN2Q9+24PYdpXZnUVbq5MB2b4edjzHLRWw7Um5Omny7jORZnwPiKLWNMuOxk3Hr3Te4XpOwjD2i6HuK3+oMLE9ImF5IKlQ9wGkepPKc/T/1FJICnEtvFNgB3TBYHgzEufsaB3ubD95q8Jk9DAJrxDXqN7qi7eSjsHnJKcRYiuf4KLRU8mILPbwPb6CT8u4TDN1la7sfeqbn0XkvrH23tj9Q4HkOslrpBOEGT9plcwweJzFwdPVUV2pqTZdPf3sfSaDKeAadNQXGoge9sL+Ciaaq1LDqXchQPeY/l/1MDxL0oghqeFGxuDUbnbt0iJSy67uVDCylqq6u9acnyicP0hvQZlajTIBIGklTsbc5FzXpWquNNFRT+99o/MzC1cwuZFqY4kzqDSU5ztkS3XYxniWGMxzVGLVGLE8yTvKrGYsdn0jOIrSHWbbeU9JtdXOTH+suLyK9aIFfsjbvALSpa8Q2aIZohniGqRJaPCwM0SzRJMbZolmjQsNjEmETBeJLRgEImIJgaJMnZoYEMQ4mCBmbECKAgURxVnq0mkx3DNZgZqsqrEEETKKJoskrXTbmux8u+dSjjiQ6kZXM7t0b5nqpFGO4M2danqUr3gicY4Mzvq6qdlyAfynaabXAPfOV7Qq2Wbh4wtE+5Ch8JgekLLzUwCvzagw1eX2G/JT6zG8A4IVMaL76FZx5gAD5XvOt5jl/WCrSP2ayH/da37Gctw2T4nBOMTSUsqEqbg2N/ZIPgdpTpbN1bJnnw+cn1CbXB8J1PBUbXNucq8fwxQer1hoqzk3JsTc95HKVmE6UqIT+LSqI/aBYi/rvIuN6X1H+DQJ8ajAfRbycU37uF+8MmnbgtNZhsnI5BUHcAB9BImO4jweGv1lQMw91bsb91hynNc549xWIuNehT7lO6j9zKTDYF6jaVBYnsG5lSaNm5tb5D8xBuRf9NfrN9mXSqxNsNSC/efc/IbS/4bz6vXpA1QNRJtp2uvfaZbh3gNrhqnZvpH2R+Nv2l1mfEaYUdXhdNSryL+4g7hbnBsrq9ypcn+eM8tlh7ztx/OkrOlbOlbq8OpuVOt/A2sF+RMwNDBs3ITWYLhl67lqmpmY3Nxckntt+82uV8DqgBbY+G5+fIekoF1WlQJmKKWahiwEwGV8Iu5Fxz/rlzm7ybgkJuwt52J9ByE0DCjhkLMVQDmzHc+vMzH530pqoK4ZCxtYO2wB7wO2SG+/UnFY4lIopo5tPPlNfWqUMLT1OyoO9uZ/U+kxfEPSoq+zhBqPa7D+Vf3nPc54gq12L1nLHs7h5DslLUxUqp9nKves5P2i31bv3axgfeWWZZ1UrOWrOzHxO3/Ur6lfbukOtXvGevMv4HAiFr8Y/UrWEjmr2yPVqRAe8EtKVrj74iR6rxLVO+NO1xFM8eqRzXGnaNh4TPEl40LF6olmiS8SWiy0MCAtCYxJaFeKLQsQ7wjCJhExRaHiEYILwoombBaCC8EGbFgRaxIi1lyYgGLUSwyzEaG57HYyvEdQypOIlxkYm1yw6WG/Igzv3DuNFXDoym4I2P7zzplmLugPhb5Tq3Rhnf/0m9tyO7si9dUbKsjwkOnfs7cHx4nQsVSGzXtpN7/mPKYfi/NRh6+iuGahUXWh3KpVUEcu0XKmb2olwQeRBB9Zg+kHK+swJb38O9z36WsDv5MPlORpcbwD8JfqcgZEr+DWoYupUaqiNUQjSxA9pe/SZdZn0eYaoSwpdWfuEIvnp5Tm3CWfDB4kVHUspBVlG5seVpZcRZ1Ux1bVTD01sFC6mJPjYWE6j0Wdr3SQMdZzu0Qp3hzNIOFsBQP8AFrUhbsaoD/xHOSP79wdEacNT61jsLKFQ/TeZTK+FGYjmzX+yBc+p5LN3lfBGm3WEKO1V+0fAv+0G3Yn+o5PpNrDP7i/vKR8XisUdLEov+VSBFx4gfrLvJuDABeoNHhsX9W7PIS+q1KGEp3bRTUdvIn9SZiM+6WlW64VLn425eij9ZOr23d2lcCPNddfNzZPlNxVr0MMt3ZKS95IW9vzmK4g6VFW6YUXP+YfzVf1nOc1z6rXctVcsfPl5d3pKupipZT7ORebDk/aIs1bsMVjAl1mOeVaxvWqM/mSbeQ7JWVcXGDX9mRXqTpgADAkYQk5MXWreMiVKsFRtpGLwWMrRIp6kbNTuiXeNF4hmlKrFO8aNS0SzxsmIZ44LHHaI1ROqEYktDAgJhGJYwgYrdDxFEwoCYV4JM3EKHeJIggbpsBiTDvExZM2HCvBBAJmwrwQ4IOZ6OAxQMbvDBlqtMMeDRxWkcNHA0pVosiXWUYsC4PmP1mv4Rzzqq6NewB37rE7znlKpYiXWGxABBvtK0IYYM599fORPVOGrh1DA3BAP0kTMMCH1K32Ki6WHZ3fkZzbo+4+WmeprsdBsFJ9w+P3Z1WnVVxdSGHYRYifO30tp3x4eEurcXJ6zklHg+1dkCMzBmsFHZfYsx2G02eTcFBBerYX9xL/VuZmgx+Z0cOpaq6oPEgE+Q5mYDiDpcVbrhFJO41uPqov+crFuo1HCDHrJ+xpp5c59Ju2ehhU3KUlG+5A/PcmYXiHpYAumEG/LrGt81X95zfNM6qVnL1nLHxN/l3SqqYuWU+z0U7rDkxL6l34QYEuc14hrVzetUZj4kW59ltpU1MT6SO9W4jFR50RgDAiBXk8x1q0StTxkZniTVmbsR4rkzr401aRutjT1IBshLVJTV5FepGjUjTPEPbHrXiPGreNkxvVC1Sc2RoWLLRJMTeFFloWIq8K8KAPAzChNEwzE2iyZsVeETCgvBJmwXgBhQjA3TYZMKAmEYJM2C8F4UEDM9DvCgtCnp6LigYgRQjlM9FCLEQIoSlGgGOqZMw9fa0grHEaVo0Sy5lvSxhHIy1wXFdentTquo7gxAmbVo6rSjdnrJjWOsvMVnNSqb1HLHxJJ+siPiTK/XAzQwYvshJRxMbZ5HLwlee3RgSSDWtEF41qiGMEtCCxwmJJiNUSxgFoQEUzRtmhaoktEM0YBATEOYTGIMndo0CDVAIm8F4ndCimhXiSYLzC02HAIWqFeDmeijBeETCmEz0BgEIxJMWTCiiYmCCBPQXgvBCgkzYcEIwTMz0EEEEzM9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QSEBUUEBQVFBQVFBUVFRQVGBQUFBUUFRQVFBQUFBUXHCYeFxkjGRQUHy8gIycpLCwsFR4xNTAqNSYrLCkBCQoKDgwOGg8PGiwkHyQsLCwsLywpLCwsKiksLCwpLCwwKi8sKjQsLywsLCwpLSwtLCwpLCwsLCwsLywsLCwsLP/AABEIAK0BJAMBIgACEQEDEQH/xAAcAAAABwEBAAAAAAAAAAAAAAAAAQIDBAUGBwj/xAA/EAACAQIEAgcFBgMJAAMAAAABAgADEQQFEiEGMQcTQVFhcYEiQlKRoTJicrHB0SOy8BQVM1OCkqLh8TRDc//EABoBAAMBAQEBAAAAAAAAAAAAAAIDBAEFAAb/xAA0EQACAgEDAQUHAwMFAQAAAAABAgADEQQSITETIkFRYQUycYGRodEjwfAUsfEzNEJS4ST/2gAMAwEAAhEDEQA/AOHQ4IJs2CCCCenoDBaAwxNmQQwIIYhAT2YYhwCGBHqsHMK0O0UBDtGhIJMTaHaKtDAhhJmYjTBpjloNMLs5mY3phaYsrCtBKT2Yi0K0dtCtA7OFmI0waYu0PTC7KZujemC0d0Qik92U9ujdoLRzTBpmdlPZjdodo5ohhIQpMzdG7QwsdWlJdDLWbwjVoJgtYB1kAJFrSJ5CajJ+DKlcgU1Z97bDYec6JlHQuSB1z6NuSi5H1jTUlfvnEmOpBOFGZxcYM90TUoWnfa3QbT9yuR+JAfyaYnjvotqYJBUDCpTvYsBbSey4v9ZiGizhG5h73HLLxOZFYgiTKuHsYwUinoIMeHBjMEd0QRPYmFukWCGIcgjoQhxS0yb2BNhc+A5XMTCnsQQwI8mBqE2VGJABIAN7HkY5/dVb/Kf/AGt+0zcB4xgpsPRT9DIsMRxKDFtIUluWmxvcc9o8crq9tN/9rftDyAeTBFTtyFJ+UjgRQEBQjntyPodwY6uHbTq0nTy1W2v5ylcRW0njERaGBJK5bVIuKbkH7pgbAVAQCjAk2Asdz3CODJ5iaaLcZ2n6GR7QCSv7tq/5b/7T+0j2jFKt0MW9bp7wI+IgtDtBDjMRcSViSI5CtMImxFoemKtDtNCzIkLFBYoLFhY0JBJjemH1ceWnJFLCE8hGivMWbMSEKUUKMuqOSE21fSanI+AK9a3V0iFPvtsPrNKKvLcRDakdBzMPg8vu41qSt95qMRwM5QVKaK1Mmy6VZHJ7tD+03pedNyjokQC9dtTfduFE3eCyenSRVQbLy7beV5Dbq60Pc5hqt1npOIZB0U4iqbmn1S97ix9F5mdEyLorw1IXqg1W7dWy+gE3AQCN1a4UXP6SOzW2vwOPhGrpUXlzmN4PLadJQtNVUdygAfSSLgTJZr0hYemdKk1COYp2sPNjt8rymbPMfi7jD0+qpnbVve34j+kBdNY3ebgeZmHU1pwgm8rZpTRrOyqewEi57dl5mZzpBxC1MpquN1YC1/xWEzn9wnDVUapWWpVYvqUEnSFps1yTve8s+O205Jbv0D/mY5aFR6ypzkiB27uHUjHBnnzG/aMgkSbizuZDJnVt6w6+kRaCC8EljpDhwQ5xwJTLvhJQarg7g0yCD2jUsrMCt6yAjbrFFuy2oS04SX+M3/5n+ZZLoZxhy4C4cBiwAOlNiTYHbxkrMVdsDPAnfpprt01JdwuGbrnnkeX85lhhv/lYj8FP+UyjyjNar10V3ZlJsQeRFjzl3hEtia/4aZ5k3NiTzPLstykTA5tQaoq06AVyfZYhdjY928QnRu7ngfLide4Zav8AU299+Oe93+nH0584WEFqmMYbMurS3aNmO3yHylHUzeswIaoxB5i/OWj4ZmOL0OV0vcj4gNdwTz+tpQAS3TopJJ56fLicL2hfYiqq5Ay/Q8Hvn/HM1hyxatGgWICqilzyOnSNr+ffK7Ns1DDq6QC0h3C2o8+XdeWP9pSnh6Rqp1gKLYbG3s77Hbu5esj41adTDtVp0wmkgCwsb3F722IsRM0/DguCRnA8gSZ0NaN1JWlgG2AsOdxUL54wBj6x7PMY9MU9DFbrvbyEhZVinfE0y7FrXtf8JlrjcVTphOtTrLqLEgG2wvz/AEkHD4lKmIp9WnV7MCRYH7Ld20On/bnueB73Hr84OrH/ANintf8Aknc59Pl6xrG5nVWsyh2ADkAeF4fEq/x/9A/MyFjaVqrrcmzEXO5O/MmPZpg+rdVuWsg5+Z2HhL66kWysr1wfDr05nJv1Fz03q+SN46nO3luP8eUhaYNMcCw9M6YScLdGisGmP9XFpRJ5Tezgl5GFOLFOWVHK2PhLPBcPliAqliezn9BGCuJa9R4ygp0CeQk2hlZPOdFyjowxDgFgtNT8R3/2ibvJujKhSsXBqMPi+zfyin1NNXU5+EVuss9wTjeVcLPVYCnTZj4XPzPITfZJ0UObGuwQfCu7TqmHwSoLKAB3DYR+1pz7faLHhBiOXRE82GZvKuA8LRsRTBPe/tH67CaFKAHIftA9cAXJsO87D5zN5px/h6RIVmqMOxBdb9xe+0i/VuPiZTimkeE052kHMM5pUBeq6r4X3PkJgK2f47G3XDoUU/BcbeNQ/pKPN8nfCFDWdWdz7QU6mCgjmfGVV6LvYdufIdZNZrTjKD5zX5nx87+zhKZLHtcXPogkB+HsbjBrxdbqqYF9J9nbv0DYDzk3IeLcIHCU6ZpqwsXPPV49w8ZtaWkrtYg+oIP5wrH7DhUx6nkwK1Nx7759PCcLrYULWcUzqRHOlviAO3Lvm9x+f1qOCNVyqs4FOkgtZWI3a/M2G3nF4rgkU8UHp7UiS1vgO9/9I2tMRxjnAr1yUJ0JZKY+6txfzPP1luV1BXHIHJ/ElIaknMlcOZa7VGqPcKAbufvKwFz3kmanpTYU8pCncl0C25XBJvMTw1WapqpMzFCQ1r7XTlsfEzUdMFAU8vo012HWd9/dMG4Z1CA+cPTcI/8APGcHxR3kUyVieZkQx1p5nQTpEwQQSbMdI1oYhCKE5QEfLTh7GLSd3fkKZ8ydS7CV+FrBaiseQYMbeBvGrQ9MEV8k+cedS2xE/wCpJHxOPxNQ2b00rV3vcMtMLbtOk/KUWV4kU6yO3IHe3dYj9ZECxQSer0+0EeYx9sR9/tGy11fgbSWHxJ3TQ4PGIa+IQkAVSbP2Dn+h+kbr8PIFJWupIFwDpF7dl9UpBSixRjU0lgOVOOnlziE3tGt023VhuTg5Ixk58OvPnLPMcerUaVNeaotz2X0jaChi1/sr0/e1BvAi68vlIC0IsUZaukAUL5HPzzmSt7Qc2M5xyu35YxNJjMJTrKhNVVso+E9g53ItIlDArRr0yHVhvvdRY6Tz3lQKMWMMYCaGxUKb+7gjGB4ym32tVY4tNQDgg53Hwx4dPCXVbKEdy5rKCTqIGkgHnYG8gZpihVrXXkBYHvtff6xlMuY8pMw+TMCC3ylFGjdHDO27HA4AwJHrPaldlZStAm45bknJ5x16dT0kRaf9f9TZ0slopQD06IqG27MWqWuN/YQjSfPlIuW8OVKpApU2byH6zo3B3BGJoElxTQNe9xqqDlyKnwld7KgyT8s9ZwxbuOBOVJkljuDfutb6TRZNwRWrECnTNu1jso9Z2HLOC6NI6imtzuXqWYk99jyl9TwyryH7SOz2io4QQl0tr+8cTnmTdFKAA13Yn4UsB6kibTK+G6NBbU0C+Oxb1JlryiGcAXJAHfOdbqbLOpllelrSGtMCGTM1mnH+Fo3HWdYw91AT/wAuX1mGzjpJxFW607UlPwm72/FCr0dtnhgesyzVV18D7TqOY5zSoLqrOqDx5nyHMzE5z0q2NsNTB+9Uvv5Kpv8AOVuX8ItU01MZWAVhqC6izsCL7dom1yTJKNMDqaa6e1iAWJ8SwvH9nRTye8foJL211pwvH95yrN+Ka+IP8Vzb4RcL8h+sLIc0pI5bEU+ssPYQbC+1tXhznU884Hw+J3K9W/xU7D5jkZz7Mej/ABOHYlV62mPeS17eKnf85bVqKbF2ju+nT7ye3T2Idx5+833D+ZGqq+yqqUJCqDZdu+cfxFUmo2o3Optzv2+M6lwc+yDtFNhbt5GcuxSAVH/E38xm6dQtjgen7wLGJrUnzP7RFCrY7zdcF8WOlqVS7J7h95T3X7VmFAmr4XypigrMyU6VyNTm17dgHOPvVGTDxVZZWys3ubY8vgcQ9rEI4Fuf2ZxPEU2DEMCCOw7W/oTqeO4zpU06rCp1p7WYELfv0ndpS4Tg2viqpq1RbWbljYD0/wDJLpv0VYuMA9M9fpKLj2pUKckDwlPwbhia23gPm6D95d9OFYChQW/vMfkLfrNXSwGGy6malVgotzI5kdijmTOLdIfF39txBZb9Wo0oN+XafnPVv294sUd0ZjUr7JCjdTj6TFV+ZkRhJVU7yKwjrJYnSIhQ7QSWNkYQ7QCGJzhHmACKtCigI9VgmACLAhARYWUokAmGojqrDp0r9kl0cGe3aWIkSzASOqR5KJMscPl23KXOWcLVq3+HSdxf3VNvnylAUAZMke4DpM/RwV5aYTJ722vf+tp0fI+iljY1yF71XdvnN7lnCGHo20UlBHvEXb5yWzWVV8DmAFtt6Tk+S9HlasR7JRNrswtt4Xm7ynouoIb1Cz+B75uEoARyc23X2P7vEqr0QHL8yFgspp0l0ooUeAkxUAhM8oM142wtAG9VXYe5TIdr9xtsJGA9h4yTKv06h5TQE2kTG5nTpLqqOqDvJt8h2zndTjbF4x+rwi9WO8bsq97tyUS5TLaGFTrsfU61+xqh1EkchTU8z4yk6XZ7558hyZN/Vh+EHzPSWR4iq1jbCUSy/wCbVJp0/NRa7StzDhPE4rfEYrSOxEVtA+ovKDNOk976cKi00GwLC7H05ASDhukrFq4LMrjb2StvPlyMqTTXKMoAPjyZK11bHDkn4dJY4zopqAE0qyuR2MpQnyNzMVjMC9JylRSrKbEHvE7dlWfLXpLUXkw3Hap7VMzvSblqGilcAag4UntKkG1/K0KjVWdpst8ZllNZQvX4TG8J4hjik1EnYgXJNhbkLzdcSZ3UwuFo1KRsdbKQdwRbtEwPDO2Jpn702nHNO+XL92sP1jrwDagPTP5iKSQGI8vxHcl6TKTkLiB1TfEDqQ+fas2VGqrgFSGB3BBBB9Z54akTJ2U8Q4nDsOpquBe+jcqf9PbF2+zlbms49I6rXMvFnM7ZSyhVrtVHapHzE4jmIHXOB8bfzGbhekHE1qYWlSCObAvuw32uF7D5yNlXR/UqOWq3UXuWba9+du+bp80BmuOOn2mWlbcLSCf/AGY6hhmYgAGbHJOCKtdBqJRBuNX1sJrVy7BYBNVU01PPU+m5/CO2ZLiXpdAJTBLy2LsP5V/eb/UWXHFK/MzBplr5tPyHWa2hkmEwSa6rLtvqew5dw7Zl896XwupMJTvbYVH5eYS35mc0zPPq1dtVeqznxb6eErKuK9PKMTRLndadx+0PtjjbUNo+8sc74gq4htVaozHfa5tM/XrRdWrIlUypiFGBCrrjVQxljFO0bJkbtLVETeCC8KJ3RkjiKEPq4oUzIVWNMIRaiOU6HfJuHw47JbXWTFM4Ej0sMTJ1DLe/eXGU5M1VgqKWYkCwE6bkfRYlgcQSxPNVuAPC8r/TqGWkL3ljhZy7B5WzEKqkk9gFzNjkfRlXq7sBTXve9/QCdaynhSjR/wAOkq+PNvrLlMOBJbPaIHFYnl01j8tMTkfRnRpWNQdY3edl9BNfhstVBZQAB2AWku9ohq85tl9lvvGVpRXXFKoEBe0o834soUNqlQFvgT2mPoOUy2K4rx1c2wlBqank7AFrf69h8oVemd+fueJj6lU4E3eOzJKS6qrqijtY2+Ux+adKlFLigjVT8ROlP3MzuI4Px1c6q7A/ie5HfYAWEk8QcNJSyzUtMLUSouphe7A+yTue8iWV6alSNxz4cdJI+otbO0YmfzvjHE4k+25VfgS4X1tz9ZAy7BNWqLTTmxtfuHaT4CQA283vA2WgUzWI9okqvgu1/wAp1G21J3RiQEl2yxmmyPK6eFokkWSmup27XI39N+ycz4m4jfF1tb7KNkTsVf3nTeMkK5W+nYkLqI7id5xkrv3/APsm0YDlrD1ziNv7gVB5ZMXaKWGiSRRw+pgFFybS+S7pueBqpGGtv/iG3yEm9JOYgUaVC/tEh28ABt+f0knJMEmGw/WVSAlJbm/vNzIHfvYTnOb5s+JxDVW947C3JfdX5TnIna37h0H95Tu2V4PU/wBpZcPYGpUrKUQsFIJIGw9Zv87NAYbq8W2m7BtA3fbwmT4exOK6vqqPsLe5e24BAH2iNuXZvNBl3Bev2qxNQnm76regvc+sHUMN2XOAPLrNpBx3Bkn6TJ4vKf7VXLYakUp+yADYAWAF78r7TRZP0bgEGqb+HK/nfczU1Hw2ES9RlWw2va+3co/aYPiHpackrg10jlrYAt6DkIAuuu7tQwPM/mO7Guvm05PkJuqtDDYKn1lTSqr2nv7lHfMPn/S8SCuDQg/G9ifQdnrMDmWdVq+9aq773sSSAfAch6SqbE2G0oq0KjvWncftMbUMRtrGBJmZ5rUrNqrOznxJPpK58TaIqYi4kSpUl2QOBBSvPWLqVbxDvGmeNs8WXlKpDZ4y7Qy0ad4h2jlWJqGNRbGNmSu0cBBDiIcTmHGhFhzEiKEQkMydSlpgKF5U4Pfaavh6ivvAnw5TrUDPMg1DbROycBcNijh15a3Gpj58h5TcUaIUbSr4aYGipHwr+UtMTW0qWPITi6h2ew5jdMgCb45eMYrFrTUs7BFHaxsJjuN+MauDKLSRbupId7sNjbZdpzPMs8r4pv4zs57F7PABeUdRomsAYnAg26sLwBzOl5v0mUEJWgGrNewI2S/4uZ9BINHC47Hb1X/s9I8qaXDEH4u7btJ9BG+DeEAml6ovVIuL/ZRT4fF4yHxzxhUSo+Gw50Ivsuw+27Ebi/YN5UtahtlQ58zIzYzDc548hLRsyy/LzoHt1BzCAO1/vVDyPlKrHdK1TcUKKL3FruZisNhHqm1NWY+AJ38TNJl/R9WexqlaY7vtN8hKDTUvNhyfX8RYsbonECdJmMDXLKR8JRbH5b/WWuZ9JVOtg2pvSPWuACARoFiDcEm/Zylll3R5h1NyHqn7x9n5AfrNFS4Vw+jS2Hp27tP9GTWWacEEL08uI1Bcw6/vOFUxadb4Kph8HTI7Lg+d5lePuEFwjLUoX6tyRY76W52B7rX+UgcLcXVMG1hZ6ZN2Q9+24PYdpXZnUVbq5MB2b4edjzHLRWw7Um5Omny7jORZnwPiKLWNMuOxk3Hr3Te4XpOwjD2i6HuK3+oMLE9ImF5IKlQ9wGkepPKc/T/1FJICnEtvFNgB3TBYHgzEufsaB3ubD95q8Jk9DAJrxDXqN7qi7eSjsHnJKcRYiuf4KLRU8mILPbwPb6CT8u4TDN1la7sfeqbn0XkvrH23tj9Q4HkOslrpBOEGT9plcwweJzFwdPVUV2pqTZdPf3sfSaDKeAadNQXGoge9sL+Ciaaq1LDqXchQPeY/l/1MDxL0oghqeFGxuDUbnbt0iJSy67uVDCylqq6u9acnyicP0hvQZlajTIBIGklTsbc5FzXpWquNNFRT+99o/MzC1cwuZFqY4kzqDSU5ztkS3XYxniWGMxzVGLVGLE8yTvKrGYsdn0jOIrSHWbbeU9JtdXOTH+suLyK9aIFfsjbvALSpa8Q2aIZohniGqRJaPCwM0SzRJMbZolmjQsNjEmETBeJLRgEImIJgaJMnZoYEMQ4mCBmbECKAgURxVnq0mkx3DNZgZqsqrEEETKKJoskrXTbmux8u+dSjjiQ6kZXM7t0b5nqpFGO4M2danqUr3gicY4Mzvq6qdlyAfynaabXAPfOV7Qq2Wbh4wtE+5Ch8JgekLLzUwCvzagw1eX2G/JT6zG8A4IVMaL76FZx5gAD5XvOt5jl/WCrSP2ayH/da37Gctw2T4nBOMTSUsqEqbg2N/ZIPgdpTpbN1bJnnw+cn1CbXB8J1PBUbXNucq8fwxQer1hoqzk3JsTc95HKVmE6UqIT+LSqI/aBYi/rvIuN6X1H+DQJ8ajAfRbycU37uF+8MmnbgtNZhsnI5BUHcAB9BImO4jweGv1lQMw91bsb91hynNc549xWIuNehT7lO6j9zKTDYF6jaVBYnsG5lSaNm5tb5D8xBuRf9NfrN9mXSqxNsNSC/efc/IbS/4bz6vXpA1QNRJtp2uvfaZbh3gNrhqnZvpH2R+Nv2l1mfEaYUdXhdNSryL+4g7hbnBsrq9ypcn+eM8tlh7ztx/OkrOlbOlbq8OpuVOt/A2sF+RMwNDBs3ITWYLhl67lqmpmY3Nxckntt+82uV8DqgBbY+G5+fIekoF1WlQJmKKWahiwEwGV8Iu5Fxz/rlzm7ybgkJuwt52J9ByE0DCjhkLMVQDmzHc+vMzH530pqoK4ZCxtYO2wB7wO2SG+/UnFY4lIopo5tPPlNfWqUMLT1OyoO9uZ/U+kxfEPSoq+zhBqPa7D+Vf3nPc54gq12L1nLHs7h5DslLUxUqp9nKves5P2i31bv3axgfeWWZZ1UrOWrOzHxO3/Ur6lfbukOtXvGevMv4HAiFr8Y/UrWEjmr2yPVqRAe8EtKVrj74iR6rxLVO+NO1xFM8eqRzXGnaNh4TPEl40LF6olmiS8SWiy0MCAtCYxJaFeKLQsQ7wjCJhExRaHiEYILwoombBaCC8EGbFgRaxIi1lyYgGLUSwyzEaG57HYyvEdQypOIlxkYm1yw6WG/Igzv3DuNFXDoym4I2P7zzplmLugPhb5Tq3Rhnf/0m9tyO7si9dUbKsjwkOnfs7cHx4nQsVSGzXtpN7/mPKYfi/NRh6+iuGahUXWh3KpVUEcu0XKmb2olwQeRBB9Zg+kHK+swJb38O9z36WsDv5MPlORpcbwD8JfqcgZEr+DWoYupUaqiNUQjSxA9pe/SZdZn0eYaoSwpdWfuEIvnp5Tm3CWfDB4kVHUspBVlG5seVpZcRZ1Ux1bVTD01sFC6mJPjYWE6j0Wdr3SQMdZzu0Qp3hzNIOFsBQP8AFrUhbsaoD/xHOSP79wdEacNT61jsLKFQ/TeZTK+FGYjmzX+yBc+p5LN3lfBGm3WEKO1V+0fAv+0G3Yn+o5PpNrDP7i/vKR8XisUdLEov+VSBFx4gfrLvJuDABeoNHhsX9W7PIS+q1KGEp3bRTUdvIn9SZiM+6WlW64VLn425eij9ZOr23d2lcCPNddfNzZPlNxVr0MMt3ZKS95IW9vzmK4g6VFW6YUXP+YfzVf1nOc1z6rXctVcsfPl5d3pKupipZT7ORebDk/aIs1bsMVjAl1mOeVaxvWqM/mSbeQ7JWVcXGDX9mRXqTpgADAkYQk5MXWreMiVKsFRtpGLwWMrRIp6kbNTuiXeNF4hmlKrFO8aNS0SzxsmIZ44LHHaI1ROqEYktDAgJhGJYwgYrdDxFEwoCYV4JM3EKHeJIggbpsBiTDvExZM2HCvBBAJmwrwQ4IOZ6OAxQMbvDBlqtMMeDRxWkcNHA0pVosiXWUYsC4PmP1mv4Rzzqq6NewB37rE7znlKpYiXWGxABBvtK0IYYM599fORPVOGrh1DA3BAP0kTMMCH1K32Ki6WHZ3fkZzbo+4+WmeprsdBsFJ9w+P3Z1WnVVxdSGHYRYifO30tp3x4eEurcXJ6zklHg+1dkCMzBmsFHZfYsx2G02eTcFBBerYX9xL/VuZmgx+Z0cOpaq6oPEgE+Q5mYDiDpcVbrhFJO41uPqov+crFuo1HCDHrJ+xpp5c59Ju2ehhU3KUlG+5A/PcmYXiHpYAumEG/LrGt81X95zfNM6qVnL1nLHxN/l3SqqYuWU+z0U7rDkxL6l34QYEuc14hrVzetUZj4kW59ltpU1MT6SO9W4jFR50RgDAiBXk8x1q0StTxkZniTVmbsR4rkzr401aRutjT1IBshLVJTV5FepGjUjTPEPbHrXiPGreNkxvVC1Sc2RoWLLRJMTeFFloWIq8K8KAPAzChNEwzE2iyZsVeETCgvBJmwXgBhQjA3TYZMKAmEYJM2C8F4UEDM9DvCgtCnp6LigYgRQjlM9FCLEQIoSlGgGOqZMw9fa0grHEaVo0Sy5lvSxhHIy1wXFdentTquo7gxAmbVo6rSjdnrJjWOsvMVnNSqb1HLHxJJ+siPiTK/XAzQwYvshJRxMbZ5HLwlee3RgSSDWtEF41qiGMEtCCxwmJJiNUSxgFoQEUzRtmhaoktEM0YBATEOYTGIMndo0CDVAIm8F4ndCimhXiSYLzC02HAIWqFeDmeijBeETCmEz0BgEIxJMWTCiiYmCCBPQXgvBCgkzYcEIwTMz0EEEEzM9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t3.gstatic.com/images?q=tbn:ANd9GcSGtGA_JpaHMQO_XEqKprXJ2VJmPcnNiagRMpFkKnTqE892mjFyF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124200"/>
            <a:ext cx="2057400" cy="162877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4168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Receiver Initiated Non Co-Op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3657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PUBLISHER</a:t>
            </a:r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>
            <a:off x="2971800" y="2438400"/>
            <a:ext cx="2895600" cy="297180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BitTorrent</a:t>
            </a:r>
            <a:r>
              <a:rPr lang="en-US" dirty="0" smtClean="0"/>
              <a:t> Cloud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705600" y="3657600"/>
            <a:ext cx="19050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9" name="Left-Right Arrow 8"/>
          <p:cNvSpPr/>
          <p:nvPr/>
        </p:nvSpPr>
        <p:spPr>
          <a:xfrm>
            <a:off x="2286000" y="3810000"/>
            <a:ext cx="914400" cy="457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5715000" y="3810000"/>
            <a:ext cx="914400" cy="457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509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statistics cannot be relayed back to the publisher</a:t>
            </a:r>
          </a:p>
          <a:p>
            <a:r>
              <a:rPr lang="en-US" dirty="0" smtClean="0"/>
              <a:t>A subscription or pay-per-view based decryption key</a:t>
            </a:r>
          </a:p>
          <a:p>
            <a:r>
              <a:rPr lang="en-US" dirty="0" smtClean="0"/>
              <a:t>Publisher must charge for keys based on average amount of uploading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Receiver Initiated Non Co-Op Payment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427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439333"/>
          </a:xfrm>
        </p:spPr>
        <p:txBody>
          <a:bodyPr/>
          <a:lstStyle/>
          <a:p>
            <a:r>
              <a:rPr lang="en-US" dirty="0" smtClean="0"/>
              <a:t>No modifications</a:t>
            </a:r>
          </a:p>
          <a:p>
            <a:r>
              <a:rPr lang="en-US" dirty="0" smtClean="0"/>
              <a:t>End users must obtain decryption key from publisher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Receiver Initiated Non Co-Op Protocol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311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peers</a:t>
            </a:r>
          </a:p>
          <a:p>
            <a:pPr lvl="1"/>
            <a:r>
              <a:rPr lang="en-US" dirty="0" smtClean="0"/>
              <a:t>Sender Initiated Co-op	</a:t>
            </a:r>
          </a:p>
          <a:p>
            <a:pPr lvl="2"/>
            <a:r>
              <a:rPr lang="en-US" dirty="0" smtClean="0"/>
              <a:t>Publisher pays each peer based on how much data is shared</a:t>
            </a:r>
          </a:p>
          <a:p>
            <a:pPr lvl="2"/>
            <a:r>
              <a:rPr lang="en-US" dirty="0" smtClean="0"/>
              <a:t>Each node is encouraged to share because there will be a payment in the end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6935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peers</a:t>
            </a:r>
          </a:p>
          <a:p>
            <a:pPr lvl="1"/>
            <a:r>
              <a:rPr lang="en-US" dirty="0" smtClean="0"/>
              <a:t>Sender Initiated Non Co-op	</a:t>
            </a:r>
          </a:p>
          <a:p>
            <a:pPr lvl="2"/>
            <a:r>
              <a:rPr lang="en-US" dirty="0" smtClean="0"/>
              <a:t>Not a large incentive for sharing</a:t>
            </a:r>
          </a:p>
          <a:p>
            <a:pPr lvl="2"/>
            <a:r>
              <a:rPr lang="en-US" dirty="0" smtClean="0"/>
              <a:t>Peer may charge the next peer to host the data</a:t>
            </a:r>
          </a:p>
          <a:p>
            <a:pPr lvl="2"/>
            <a:r>
              <a:rPr lang="en-US" dirty="0" smtClean="0"/>
              <a:t>Peer also charges end users for direct access to same data</a:t>
            </a:r>
          </a:p>
          <a:p>
            <a:pPr lvl="2"/>
            <a:r>
              <a:rPr lang="en-US" dirty="0" smtClean="0"/>
              <a:t>If peers do not have the content people may pay more to the host that does have the content</a:t>
            </a:r>
          </a:p>
          <a:p>
            <a:pPr lvl="3"/>
            <a:r>
              <a:rPr lang="en-US" dirty="0" smtClean="0"/>
              <a:t>Peers must get content from other peers in order to have paying end users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823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peers</a:t>
            </a:r>
          </a:p>
          <a:p>
            <a:pPr lvl="1"/>
            <a:r>
              <a:rPr lang="en-US" dirty="0" smtClean="0"/>
              <a:t>Receiver Initiated Co-op</a:t>
            </a:r>
          </a:p>
          <a:p>
            <a:pPr lvl="2"/>
            <a:r>
              <a:rPr lang="en-US" dirty="0" smtClean="0"/>
              <a:t>Large incentive for the peers</a:t>
            </a:r>
          </a:p>
          <a:p>
            <a:pPr lvl="2"/>
            <a:r>
              <a:rPr lang="en-US" dirty="0" smtClean="0"/>
              <a:t>More data that is shared, the more money is received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148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peers</a:t>
            </a:r>
          </a:p>
          <a:p>
            <a:pPr lvl="1"/>
            <a:r>
              <a:rPr lang="en-US" dirty="0" smtClean="0"/>
              <a:t>Receiver Initiated Non Co-op</a:t>
            </a:r>
          </a:p>
          <a:p>
            <a:pPr lvl="2"/>
            <a:r>
              <a:rPr lang="en-US" dirty="0" smtClean="0"/>
              <a:t>Little incentive for the peers</a:t>
            </a:r>
          </a:p>
          <a:p>
            <a:pPr lvl="2"/>
            <a:r>
              <a:rPr lang="en-US" dirty="0" smtClean="0"/>
              <a:t>No incentive to share files</a:t>
            </a:r>
          </a:p>
          <a:p>
            <a:pPr lvl="2"/>
            <a:r>
              <a:rPr lang="en-US" dirty="0" smtClean="0"/>
              <a:t>Publisher will never know how much data is being shared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80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peers rankings</a:t>
            </a:r>
          </a:p>
          <a:p>
            <a:pPr lvl="1"/>
            <a:r>
              <a:rPr lang="en-US" dirty="0" smtClean="0"/>
              <a:t>#1 Receiver Initiated Co-Op (4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#2 Sender Initiated Co-Op (3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#3 Sender Initiated Non Co-op (2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#4 Receiver Initiated Non Co-op (1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8228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publishers</a:t>
            </a:r>
          </a:p>
          <a:p>
            <a:pPr lvl="1"/>
            <a:r>
              <a:rPr lang="en-US" dirty="0" smtClean="0"/>
              <a:t>Sender Initiated Co-op</a:t>
            </a:r>
          </a:p>
          <a:p>
            <a:pPr lvl="2"/>
            <a:r>
              <a:rPr lang="en-US" dirty="0" smtClean="0"/>
              <a:t>Publisher will be aware of all nodes in the network</a:t>
            </a:r>
          </a:p>
          <a:p>
            <a:pPr lvl="2"/>
            <a:r>
              <a:rPr lang="en-US" dirty="0" smtClean="0"/>
              <a:t>Publisher will know how many times an end user has downloaded the content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196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publishers</a:t>
            </a:r>
          </a:p>
          <a:p>
            <a:pPr lvl="1"/>
            <a:r>
              <a:rPr lang="en-US" dirty="0" smtClean="0"/>
              <a:t>Sender Initiated Non Co-op</a:t>
            </a:r>
          </a:p>
          <a:p>
            <a:pPr lvl="2"/>
            <a:r>
              <a:rPr lang="en-US" dirty="0" smtClean="0"/>
              <a:t>Publisher does not receive any information about who has downloaded the content</a:t>
            </a:r>
          </a:p>
          <a:p>
            <a:pPr lvl="2"/>
            <a:r>
              <a:rPr lang="en-US" dirty="0" smtClean="0"/>
              <a:t>Publisher does not know how many copies of the content has been downloaded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4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Already in place</a:t>
            </a:r>
          </a:p>
          <a:p>
            <a:r>
              <a:rPr lang="en-US" dirty="0" smtClean="0"/>
              <a:t>Used for piracy</a:t>
            </a:r>
          </a:p>
          <a:p>
            <a:r>
              <a:rPr lang="en-US" dirty="0" smtClean="0"/>
              <a:t>Reliable and Robust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Existing P2P Networks</a:t>
            </a:r>
            <a:endParaRPr lang="en-US" dirty="0"/>
          </a:p>
        </p:txBody>
      </p:sp>
      <p:pic>
        <p:nvPicPr>
          <p:cNvPr id="5122" name="Picture 2" descr="http://t2.gstatic.com/images?q=tbn:ANd9GcSpx6rg8cgxYxmrEzD_x_09ChR6S_y_GvfU-3hK7GxA9YhnAlfq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05200" cy="361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0187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publishers</a:t>
            </a:r>
          </a:p>
          <a:p>
            <a:pPr lvl="1"/>
            <a:r>
              <a:rPr lang="en-US" dirty="0" smtClean="0"/>
              <a:t>Receiver Initiated Co-op</a:t>
            </a:r>
          </a:p>
          <a:p>
            <a:pPr lvl="2"/>
            <a:r>
              <a:rPr lang="en-US" dirty="0" smtClean="0"/>
              <a:t>Publisher knows every end user that has downloaded a piece of content</a:t>
            </a:r>
          </a:p>
          <a:p>
            <a:pPr lvl="2"/>
            <a:r>
              <a:rPr lang="en-US" dirty="0" smtClean="0"/>
              <a:t>Publisher knows how long a piece of content is being seeded</a:t>
            </a:r>
          </a:p>
          <a:p>
            <a:pPr lvl="2"/>
            <a:r>
              <a:rPr lang="en-US" dirty="0" smtClean="0"/>
              <a:t>Credits and payments may reveal end user demographics to publisher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1294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publishers</a:t>
            </a:r>
          </a:p>
          <a:p>
            <a:pPr lvl="1"/>
            <a:r>
              <a:rPr lang="en-US" dirty="0" smtClean="0"/>
              <a:t>Receiver Initiated Non Co-op</a:t>
            </a:r>
          </a:p>
          <a:p>
            <a:pPr lvl="2"/>
            <a:r>
              <a:rPr lang="en-US" dirty="0" smtClean="0"/>
              <a:t>Publisher has little knowledge about who is using their content</a:t>
            </a:r>
          </a:p>
          <a:p>
            <a:pPr lvl="2"/>
            <a:r>
              <a:rPr lang="en-US" dirty="0" smtClean="0"/>
              <a:t>No knowledge about how many copies have been distributed or viewed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7606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Incentives for publishers rankings</a:t>
            </a:r>
          </a:p>
          <a:p>
            <a:pPr lvl="1"/>
            <a:r>
              <a:rPr lang="en-US" dirty="0" smtClean="0"/>
              <a:t>#1 Receiver Initiated Co-op (4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#2 Sender Initiated Co-op (3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#3 Sender Initiated Non Co-op (2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#4 Receiver Initiated Non Co-op (1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290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Longevity of Content</a:t>
            </a:r>
          </a:p>
          <a:p>
            <a:pPr lvl="1"/>
            <a:r>
              <a:rPr lang="en-US" dirty="0" smtClean="0"/>
              <a:t>Sender Initiated Co-op</a:t>
            </a:r>
          </a:p>
          <a:p>
            <a:pPr lvl="2"/>
            <a:r>
              <a:rPr lang="en-US" dirty="0" smtClean="0"/>
              <a:t>USENET host will want to keep content around</a:t>
            </a:r>
          </a:p>
          <a:p>
            <a:pPr lvl="3"/>
            <a:r>
              <a:rPr lang="en-US" dirty="0" smtClean="0"/>
              <a:t>Wants to provide a wide range of content for end users</a:t>
            </a:r>
          </a:p>
          <a:p>
            <a:pPr lvl="2"/>
            <a:r>
              <a:rPr lang="en-US" dirty="0" smtClean="0"/>
              <a:t>USENET host will be paid every time an end user downloads a piece of content that has passed through the host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2862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Longevity of Content</a:t>
            </a:r>
          </a:p>
          <a:p>
            <a:pPr lvl="1"/>
            <a:r>
              <a:rPr lang="en-US" dirty="0" smtClean="0"/>
              <a:t>Sender Initiated Non Co-op</a:t>
            </a:r>
          </a:p>
          <a:p>
            <a:pPr lvl="2"/>
            <a:r>
              <a:rPr lang="en-US" dirty="0" smtClean="0"/>
              <a:t>Host will want to have a lot of content to offer end users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660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Longevity of Content</a:t>
            </a:r>
          </a:p>
          <a:p>
            <a:pPr lvl="1"/>
            <a:r>
              <a:rPr lang="en-US" dirty="0" smtClean="0"/>
              <a:t>Receiver Initiated Co-op</a:t>
            </a:r>
          </a:p>
          <a:p>
            <a:pPr lvl="2"/>
            <a:r>
              <a:rPr lang="en-US" dirty="0" smtClean="0"/>
              <a:t>End user has incentive to seed</a:t>
            </a:r>
          </a:p>
          <a:p>
            <a:pPr lvl="2"/>
            <a:r>
              <a:rPr lang="en-US" dirty="0" smtClean="0"/>
              <a:t>End user will keep content around as seeding results in </a:t>
            </a:r>
            <a:r>
              <a:rPr lang="en-US" dirty="0" err="1" smtClean="0"/>
              <a:t>crecits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85211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Longevity of Content</a:t>
            </a:r>
          </a:p>
          <a:p>
            <a:pPr lvl="1"/>
            <a:r>
              <a:rPr lang="en-US" dirty="0" smtClean="0"/>
              <a:t>Receiver Initiated Non Co-op</a:t>
            </a:r>
          </a:p>
          <a:p>
            <a:pPr lvl="2"/>
            <a:r>
              <a:rPr lang="en-US" dirty="0" smtClean="0"/>
              <a:t>End user has no reason to keep content around</a:t>
            </a:r>
          </a:p>
          <a:p>
            <a:pPr lvl="2"/>
            <a:r>
              <a:rPr lang="en-US" dirty="0" smtClean="0"/>
              <a:t>Once the content has been downloaded an end user can stop seeding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867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Longevity of content rankings</a:t>
            </a:r>
          </a:p>
          <a:p>
            <a:pPr lvl="1"/>
            <a:r>
              <a:rPr lang="en-US" dirty="0" smtClean="0"/>
              <a:t>#1 Sender Initiated Co-op (4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#2 Sender Initiated Non Co-op (3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#3 Receiver Initiated Co-op (2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#4 Receiver Initiated Non Co-op (1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6771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Utilization</a:t>
            </a:r>
          </a:p>
          <a:p>
            <a:pPr lvl="1"/>
            <a:r>
              <a:rPr lang="en-US" dirty="0" smtClean="0"/>
              <a:t>Sender Initiated Co-op</a:t>
            </a:r>
          </a:p>
          <a:p>
            <a:pPr lvl="2"/>
            <a:r>
              <a:rPr lang="en-US" dirty="0" smtClean="0"/>
              <a:t>All data will be passed from USENET host to USENET host and finally to the end user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8650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Utilization</a:t>
            </a:r>
          </a:p>
          <a:p>
            <a:pPr lvl="1"/>
            <a:r>
              <a:rPr lang="en-US" dirty="0" smtClean="0"/>
              <a:t>Sender Initiated Non Co-op</a:t>
            </a:r>
          </a:p>
          <a:p>
            <a:pPr lvl="2"/>
            <a:r>
              <a:rPr lang="en-US" dirty="0"/>
              <a:t>All data will be passed from USENET host to USENET host and finally to the end user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010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utilize existing P2P networks for copy protected content distribution where the publisher receives payments for its content?</a:t>
            </a:r>
          </a:p>
          <a:p>
            <a:endParaRPr lang="en-US" dirty="0" smtClean="0"/>
          </a:p>
          <a:p>
            <a:r>
              <a:rPr lang="en-US" dirty="0" err="1" smtClean="0"/>
              <a:t>BitTorrent</a:t>
            </a:r>
            <a:endParaRPr lang="en-US" dirty="0" smtClean="0"/>
          </a:p>
          <a:p>
            <a:r>
              <a:rPr lang="en-US" dirty="0" smtClean="0"/>
              <a:t>USENET</a:t>
            </a:r>
          </a:p>
          <a:p>
            <a:r>
              <a:rPr lang="en-US" dirty="0" smtClean="0"/>
              <a:t>Game Theory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Problem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5063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Utilization</a:t>
            </a:r>
          </a:p>
          <a:p>
            <a:pPr lvl="1"/>
            <a:r>
              <a:rPr lang="en-US" dirty="0" smtClean="0"/>
              <a:t>Receiver Initiated Co-op</a:t>
            </a:r>
          </a:p>
          <a:p>
            <a:pPr lvl="2"/>
            <a:r>
              <a:rPr lang="en-US" dirty="0"/>
              <a:t>All data will be passed </a:t>
            </a:r>
            <a:r>
              <a:rPr lang="en-US" dirty="0" smtClean="0"/>
              <a:t>directly from end user to end user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1598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Utilization</a:t>
            </a:r>
          </a:p>
          <a:p>
            <a:pPr lvl="1"/>
            <a:r>
              <a:rPr lang="en-US" dirty="0" smtClean="0"/>
              <a:t>Receiver Initiated Non Co-op</a:t>
            </a:r>
          </a:p>
          <a:p>
            <a:pPr lvl="2"/>
            <a:r>
              <a:rPr lang="en-US" dirty="0"/>
              <a:t>All data will be passed directly from end user to end user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2633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Utilization rankings</a:t>
            </a:r>
          </a:p>
          <a:p>
            <a:pPr lvl="1"/>
            <a:r>
              <a:rPr lang="en-US" dirty="0" smtClean="0"/>
              <a:t>#1 Receiver Initiated Non Co-op (4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#2 Receiver Initiated Co-op (3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#3 Sender Initiated Non Co-op (2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#4 Sender Initiated Co-op (1 </a:t>
            </a:r>
            <a:r>
              <a:rPr lang="en-US" dirty="0" err="1" smtClean="0"/>
              <a:t>pt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290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Evaluation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98250"/>
              </p:ext>
            </p:extLst>
          </p:nvPr>
        </p:nvGraphicFramePr>
        <p:xfrm>
          <a:off x="990600" y="3581400"/>
          <a:ext cx="7086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99"/>
                <a:gridCol w="609599"/>
                <a:gridCol w="508001"/>
                <a:gridCol w="508001"/>
                <a:gridCol w="508001"/>
                <a:gridCol w="1904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Metric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Sender Co-op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Sender Non</a:t>
                      </a:r>
                      <a:r>
                        <a:rPr lang="en-US" baseline="0" dirty="0" smtClean="0"/>
                        <a:t> Co-op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Receiver Co-op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Receiver Non</a:t>
                      </a:r>
                      <a:r>
                        <a:rPr lang="en-US" baseline="0" dirty="0" smtClean="0"/>
                        <a:t> Co-Op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87522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these metrics Receiver Initiated Co-op is the preferred method</a:t>
            </a:r>
          </a:p>
          <a:p>
            <a:r>
              <a:rPr lang="en-US" dirty="0" smtClean="0"/>
              <a:t>Sender Initiated Co-op was second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56285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Surveys should be sent to all the players in this network</a:t>
            </a:r>
          </a:p>
          <a:p>
            <a:pPr lvl="1"/>
            <a:r>
              <a:rPr lang="en-US" dirty="0" smtClean="0"/>
              <a:t>Publishers, USENET Hosts, End Users</a:t>
            </a:r>
          </a:p>
          <a:p>
            <a:pPr lvl="1"/>
            <a:r>
              <a:rPr lang="en-US" dirty="0" smtClean="0"/>
              <a:t>Will end users approve of leaving their computers on all the time?</a:t>
            </a:r>
          </a:p>
          <a:p>
            <a:r>
              <a:rPr lang="en-US" dirty="0" smtClean="0"/>
              <a:t>DRM issues</a:t>
            </a:r>
          </a:p>
          <a:p>
            <a:pPr lvl="1"/>
            <a:r>
              <a:rPr lang="en-US" dirty="0" smtClean="0"/>
              <a:t>How to properly encrypt files such that they are not simply decrypted and then re-shared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Sender initiated may have an advantage</a:t>
            </a:r>
          </a:p>
          <a:p>
            <a:pPr lvl="2"/>
            <a:r>
              <a:rPr lang="en-US" dirty="0" smtClean="0"/>
              <a:t>Files could be encrypted when passed from USENET server to end user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8755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scrabblesense.com/wp-content/uploads/2010/02/questio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76427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DmANsDASIAAhEBAxEB/8QAGwABAAIDAQEAAAAAAAAAAAAAAAUGAwQHAQL/xAA8EAABBAECBAMGBAQEBwEAAAABAAIDBBEFIQYSMUETUWEHFCIycYEjQlKRM6Gx0RVTYnIWFyQmc6LB4f/EABoBAQADAQEBAAAAAAAAAAAAAAACAwQFAQb/xAAnEQACAgIDAAEFAAIDAAAAAAAAAQIDBBESITETBSIyQVEjQmGBkf/aAAwDAQACEQMRAD8A7giIgCIiAIiIAiIgCIiAIiIAiIgCIiAIiIAiIgCIiAIiIAiIgCIiAIihdb12OgRDC0y2HbBreyjKSitsjKagtsmSQBkkAeq15b9WIfHYjB/3KtM07W9VHPasGCN24blZ2cHwY/GtSuPdV/JN/jEp+SyX4x/9JgavR5se8M/dbEVuvL/DmYfuqzZ4QDGF1SwS7yd3VfmFzT5S2QuBaehO6hK2cPyRCV9lfc0dNRUzQuJHMlZDbfzRvOA49QVcwcjI6K6E1NbRfXYrFtBERTLAiIgCIiAIiIAiIgCIsdiZsED5XnDWDJQPow39QrUI+ezIGjsPNQMvFbpHYp0pZB+rCaXp51qV2o6gC6NxIijPQDzVjirwxNDY42tA8gqfvn2ukUf5J9p6RVzxLqLd3ae/l+iywcXxF2LEDmKzkNIwQFpXtJpXIy2aFuezgMEI4WLyR467V5I8patUt7MkaHeRK3xvuFzvVdPm0iz+E48nVpPdS3D/ABCS9sNl5LXHAJ7FRhd3xl6RryPu4T9LciAgjIRaDUYL0wrU5pifkYSoThjTmyRHUrQ57Ezi4E/lCltYgdZ02xEwkOcwgYWjwxeim0+OuXBs0I5HMPVVS18i2Uy07VsmTjGTsBuo2zrVSu/le44zjIUjI0Pjc3zBC5vxFDJWuGLm5n9GgHrleWzlHWjy+yUNcTo8ErJ4myxnLHDIKheJ6LJqvjco5m7EqQ0aB9bS60MnztjHN9V5rL2toSB3dSmtweyVi3W9nMCCwuAJBHRdP0SY2NJqyk5JYFzG0745HAZySAunaHAa2k1YnDBEYyFnxf2ZcJPs3kRFsN4QrTvanSoM5rdmOL0cd1Wb3tD0uu4iFsk3kQMD+arnbCH5Mqsvrr/JlyRcxte0ydxxWqsaPMkkrQd7RNVLvnYB6RhZ3nUr9mV/UaF+zrqLkkXtB1AH4pP/AEC3qvtBtF34j4yPIswizqmF9SoZ01FTKvHAeP8AqKzXNP8Alu/up2hxDpt3DWThkh/JJsVfC6ufjNMMiqf4sllo61A6xpdiJmeZzDjC3sgjI3QjIwVY1taLWtrRDcL24p9NiiacSRDle09QpWw9zIHvYN2tJAURe0IusG1p85rznrj5XfULEZdfiYY3VoJTjHOHdVUpOK00UqUoLi0Qt7iGxDYPK4jlO5J2VzpSvnqxSyN5XOaCQqnV4Ws27jbGouaxgdzGNvdXJgDWhrRgAYC8pUl3I8ojNbciI4nhbLQy4btOxXPOcse4g4V+4ottjq8gI9VQGsdLI2NvzSO5QFnve7EkZMl7tSR1DR5HS6ZXe8fEWDK3Fgow+704Yf0MAWdbl4dJdIYyMKIv6BVtymZhfBN/mRnBKl0XkoqXp5KKl6QTdEvNHL/i05b64WejoFOrN47w6abOeeQ5Ush2C8VcV2RVUV2Y55mQRl8hwAqVxJrnjF0MZx2K2OKdWcHeHEcZ2HotXhHRRfl9/tt5oGHEbT+Y+ZVE5O2XBeGaybun8cfD54a4eluzx3LjDHWYcsYerz/ZX0DAwvAA0AAYA6AL1XwgoLSNVdagtI8JAGT0C5/xfx4Kz309Ic1z2nDpjuB9Fn9pXEbqFZum1X8s0wzI4HdrVVeGuGBYjZe1QEQHeOLO8nqfRZL7Zzn8VXv7ZhyL7Jz+Gn39shGM1PW7Lixstl7ju5xyB91LVuDbLiDdtRQ+bW/Ef7K6wwuLPCrQthj6BrBst+vpD3/MM/ZIYMF3Ptiv6dWu7HtlJZwfQaPjsTyHPkAsh4V08j4fH+vOugRaMxrcEBZW6TEB+VXrGqX+ppWJQvInMZuEYT/CnlYf9Qyom7w7cqguDRKzzZ1/ZdkdpMZ2+HC1bGjjctH8lGeLVJeEJ4VMl4cUAmgJMTiMdQtqvqZBxN9iFc+IeGiQ6xXZyyt+Zo6FUa9VLMvDceYXMvplS+jj5OPKiXRbtF4rt0C0Nk8eDvG47gei6No+rVdWqieq8Hs5p6tPkVwGKZ8fynZTuga9No95lqJxLCQJmDo4K/GynvUjRh5r3xkdw6osFOzFbrRTwuDmSN5mkFZnuDGlzjgAZK6uztb/AGfMsrIm8zzgKC1PiOKtlseObH1KieI9ae55jjcR/QBaOhaDNrLzPO50dXPzd3rLK2U3xgY5XTslxrNLUNRm1KXZr37/AMNgySrFwrw7LFO2/qDeV4H4cR/L6lWOhplOhGGVoGtx+bG5W4p10qL2/SyvHUXyfbCIivNIREQBYrbiytK4dQ0rKsVpvNWlaBnLSvH4ePw5jrEhktyE522XR9HgbW0ytEwABsY6LnGpNAtSAkb9fRdA4btC3o1aTOSG8p+yy43rMWH7Ik14TgE+S9WOwCYJA35i04Ws2vw41N/3HxtL4pLoPGOc9mN7fyV/ggNmQADDG7NAGwHZc/4Od4fEczH/ADODx9TzLrOkwhkYdj7rFhLcZS/bZg+npOEpv1szVKUcLPiaM+S2gA0YAwF6vD0W06BisWoazeaeQMHqVGnibSg8NdYLSTjJacKn8Qaq91qxJISeRxa1p7YVNsazJM92dmrn2ZrUtJHKt+oOM+KR3aGaOdgfC9r2Ho5pyFkXN/ZXqskrr1SR5McfK5mTnlJXRwcjIW2ufOOzo1T5xUjDZrMnYcgF3quZ8W6S2pdkDWENkbzNHkV1NVTjuAGCvKAMhxBPphVZUeVbKcyClU/+DjkzPDkc3yKB3wkfYrY1NnJbcPVahOAfouHHqR85HqfR1X2Xao+xpBryHJgkLNz2O4Vs1ufwaLyDudlzP2WylvvmCceIP6K/8S+M/T2eDG55J35d13Yt/EfSRbdGyjlrrl5rDv4kgb9l0+pA2rXjhjGGsGAuc6RVsjVqwdWlA8QEktXTFHGjqPZHEhxi9hERaTWEREAREQBeOGQQe69RAVq7oWkxTOluF7i455SThS+kyURXENAtDG/lHZVri8zxyuzkMO4PotXgr3mTWC8Nf4DYyHOIwCeyzRk1ZxSMkZtW8VHovqHoiLSazjHFtCfh/iU267QIpH+JEe3qF0bhLXqusUmmJwbM0DniJwQVn4j0mDU6borEYe3qNvlPouZW+GNT0u14+mSufyHLSx2HtCwONlE3KK3FnMcLMWxygtxf6/h2bO+/22XpXJafHHEWmkMv1jPG0Y/EYWk/dSP/ADRHJn/DDz+Xi7K1ZlWu+i6OfS129f8AR98daaa9l9pozFKN/Ry5lceImvO2+cKz63xHq3EcmG13iEH4Yoml2/qVpUeE7NydsmojwYBvyH5neh8licFdbuC6Oc61kXbrXRO+zOvJBTfacMOsSberQur1iTC0lVPQ6TY+RkbOWNgADQOgVvY3lYB5BdWEeMdHbrhwjo+lW+NSPdYG9y8/0VjJABJ6BULjLVGSSSFjvw4m8oPmVTlTUa2Z82xQpe/2c51cg3H481oSHljJKzWJPElc71WjceXFkMYy5xA275XFrjymfP0x52HQPZhDilLNjAlmyPtsujXtTbRgaNubHfsqtwhQ9xpVq5G7G/EB591YNf0eW9A10DhzgYLT3Xc1KNeo+n0epRq1H0xaVxHHZtNhlAHOfgIGFY1SND4ZvR6jFYuBscUR5gAdyVd1Krlx+4lTz4/eERFYXBERAEREAREQHxLFHKMSsa8f6hlI4o4m8sTGsHk0YX2iAIiIDxzQ4YcMhR1vTQ/Lo+qkkQFbfUmYcOaHAdnNyF8eCxpz7nCXf+Jv9lZnNa75gD9QvjwIv0BeaR5xRXXiRw/Dia3/AGsAXxDpj5X8zg7c7qyiCIfk/dfbQGjAGAvV0e60alGkyu0bfF5LakkZEwvkcGtG5JK1tQvQ0YjJK4Z7DuSqHxBxCXgvsSYA+WIdlnuyI1Lv0y5GVClf1k5rvEUfhOjgeGs/NIf/AIuY65qhtyGOL5AVranq01xzuZ3LH+nKiWOsXZvd6ETpJDt8I6LlzlZkSOLOduVI9sWGwtO4JU5wVor7VkancYfDB/Cae58/otrReDA17Z9WeJHg5ELT8IPqr9ptDnLQ1uGjoANgt+PjcO2dPFw/j7ZJ6FW35sYyrAsFSAQRAAbnqs62nRCIiAIiIAiIgCIiAIiIAiIgCIiAIiIAiIgCw2rEdaB80rgGtCzKpcXah8fu4diOMcz8dyqrrFXByKb7VVByIDiTXDl00h3OzGfpCoF62+w90sztuy2dXuvuWnEn4QcBRLYZNRux04M5cdyOw7lcWKldM+eipZFnZn0rTbOv2vDizHXafjkPTH910fRtGr0ImwU4g39TiN3fUrHo2nurV461OENY0dcbuPclWrT9PssDXEH9l16q1Wukd2iqNUdJHlHSC7BcPsp2tVZA0YAytZrbbRsCvDPaaPiB/ZXci/kSSKObeePmH8lmZdB+Zv7JyR7zRtosbJ2P6HB9VkUiW9hERAEREAREQBERAEWCS5Xi/iStasQ1OmT/AB2rzkv6R5R/puIsUdiGT5JGn6FZV7vZLewiIgCIiA8ceVpcewyuTcVXXFs8mc+I84Oey6lqD+SlO7yYf6Li/ETyYmD0XOz5aSRyvqc2opFec7DXOPkrH7PqAe2xecPie7w2n0Val3idhdE9ncAOj1wOpc4qvAim9lP0yCb2y7aPSa1ocW+qmeiwsZ4UHw9cZWlNO8Hod103LR2XLRJp1UXWnk94YwEnJ3HopRep7PU9owTVY5N8YPoo6aExuIP2UwtW40HBUZIjNLWyMDsFb1S0eYMkOQehWk4YdsjchwA652UIt7K4tpk4iDoiuLwiIgCIiAKG1K7PLYFOps8/M7yUyoIEVNdc6XZsuzXeqrs30VWt9IzQ6FDyg2HOkf3JKynRKRGzCPoVJAg7hCQBk7Be/HH+Hvxw/hCy6C0b15ntPqtdzdUoEnJljHfqpz3mHmA5xusoIcNsELzhH9Hnxxf4kRT1yKQhs4LHKVjkZK3mjcCFoajpUNlpewcko6EKDinsUJuV7iMHBCi5Sh6Rc5Q/LwtyLSoahHaaATh/kt1Wpp9ouTTW0amqgnTrAHXkK4vxEcsjHku23G81SZoGSWHH7LhOtTkyFjmuDmbEELBnQctaOZ9Rg5a0RR+Q+Sv3s0neaDmMYHCOUj/6udPkleMRwyH6MK6D7Mq9ipDMbMbmNkfloPUqGHCUXpleBXKEtM6a2WwWDEGNu5WB1WeV2XcrVvxnMbSPJfS6PE63E16tVsGXZ5nnqStheOcGjJWtNaDehwvdpBtI2SQBknC0rczfP6eq15LTiev7r5jrzTbhuB5uUG2/CDk5dIxk5y4n7lZ6ELpJRIQQxp2Pms8WntDg6Z3OR0A6Lda0NAAGAF6onsYa9PURFMsCIiAIiIAta9SiuRlrxv2cOoK2UXjWzxrfpDssWtPPh2mmWEdJGjf7rdNytPA7kmbuPNbRAIwRkLTn0qpNu6PB827KOmvCHGSWkVq1YcyQgSfCPVTPDs00zJC/mMf5SV9/8P0y7Lud3oTspOGJkMYZG0NaOgCjCDT2yFdbi9s+1CcQVmnllA3IwVNqJ1yQFgb5AlSs/EnbrgyuwzOicMOIwdsdlbNMt+91+Y/O04cqedySp3hguLrB35dv3VFLe9GfHb3onyM9VWtb06F0jpfBiG5y4tHVWUnAyqFxFrJmkkMjiII3ENYO/wBVZfbGuO2WZF0ao7a2fEbKpkDWTRB3l0Uxp1CRr2u3x/Jc2s61HK8tDds4Vi4K4pmi1SHTbEniV5jyx825Y70VFOWpy00ZsfOVktNHTY28rGtPYL17g1uSvQcjIWvbdgY+62N6R0G9LZq2Zz9VqgPe8Nb8Tz5o74nkrc0xg5nuPXoFUu2Ux+5matTji+Jw5n+Z7LaRFcXhERAEREAREQBERAEREARFG6jfEQLWkYHUryUlFbZGUlFbZuyWI4/mctd+pQt//ThVmzekkJ+IsblYoK1u478CNzh3c7YKj5ZPwz/NKX4osM+sxAENeB9FC3bhsuOM4W1Hw9acPxJ2M9MZWYcNE7Ptkj0avHGyXp44WT9IPJL2sYMvJ2Ct+j0zSqBjvndu5KGlVqR5o25f+o9VvK2uHEuqq4HjxzMc3OMghcb4h54prFaTIex52Pcdl2VVHjLh6HVPxd458bPb3VeTT8keinLx/mitHHX4Z1I2WXQJpJuIqQgyS2UEkKcm4JmdLiS83kz2Yc4U1oHDlXSnZgDnzOGDK/r9llpxHCW2ZMfBlCW2dJ02bxYfovbx5ceoWLR43Mhy4bYW894aN9/RdFro6rXRDEOySGknyW5pweJH5aQ3zKyPthnYL6iuMe4NcCCVCOkyEdJ+myiIrCwIiIAiIgCIiAIiIAiIgMdh4jhe49gqlqEpfLy52G6tV2E2K7o2u5Se6rVvSLkZLg0SD/SqbU34Z74yl4Y9Joi9b5ZM+EzdytzGNjYGMaGtHQBRHDleWKOWSZhY5x2z5KZU646iWVx4xCIimWBERAF8SxNlbh3RfaICIm0drn5DQfoslfSmRnJwP5qTRAfMbBG3lb0XxYiMjcNOCsqICIkqzcx+Ak+i+4acznt5xyNHmVKIoqKIKCQREUiYREQBERAEREAREQBERAQ2q3Xwyubl2B0A7rRr6vIx+TnlHUZU1qGnx3W7uLHjo4KFdw7aL/4zC3zxvhUyjLltGeUJ8tosdeVs0LZGdHDIWRYqsIr12RN3DRhZVci9eBERD0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DmANsDASIAAhEBAxEB/8QAGwABAAIDAQEAAAAAAAAAAAAAAAUGAwQHAQL/xAA8EAABBAECBAMGBAQEBwEAAAABAAIDBBEFIQYSMUETUWEHFCIycYEjQlKRM6Gx0RVTYnIWFyQmc6LB4f/EABoBAQADAQEBAAAAAAAAAAAAAAACAwQFAQb/xAAnEQACAgIDAAEFAAIDAAAAAAAAAQIDBBESITETBSIyQVEjQmGBkf/aAAwDAQACEQMRAD8A7giIgCIiAIiIAiIgCIiAIiIAiIgCIiAIiIAiIgCIiAIiIAiIgCIiAIihdb12OgRDC0y2HbBreyjKSitsjKagtsmSQBkkAeq15b9WIfHYjB/3KtM07W9VHPasGCN24blZ2cHwY/GtSuPdV/JN/jEp+SyX4x/9JgavR5se8M/dbEVuvL/DmYfuqzZ4QDGF1SwS7yd3VfmFzT5S2QuBaehO6hK2cPyRCV9lfc0dNRUzQuJHMlZDbfzRvOA49QVcwcjI6K6E1NbRfXYrFtBERTLAiIgCIiAIiIAiIgCIsdiZsED5XnDWDJQPow39QrUI+ezIGjsPNQMvFbpHYp0pZB+rCaXp51qV2o6gC6NxIijPQDzVjirwxNDY42tA8gqfvn2ukUf5J9p6RVzxLqLd3ae/l+iywcXxF2LEDmKzkNIwQFpXtJpXIy2aFuezgMEI4WLyR467V5I8patUt7MkaHeRK3xvuFzvVdPm0iz+E48nVpPdS3D/ABCS9sNl5LXHAJ7FRhd3xl6RryPu4T9LciAgjIRaDUYL0wrU5pifkYSoThjTmyRHUrQ57Ezi4E/lCltYgdZ02xEwkOcwgYWjwxeim0+OuXBs0I5HMPVVS18i2Uy07VsmTjGTsBuo2zrVSu/le44zjIUjI0Pjc3zBC5vxFDJWuGLm5n9GgHrleWzlHWjy+yUNcTo8ErJ4myxnLHDIKheJ6LJqvjco5m7EqQ0aB9bS60MnztjHN9V5rL2toSB3dSmtweyVi3W9nMCCwuAJBHRdP0SY2NJqyk5JYFzG0745HAZySAunaHAa2k1YnDBEYyFnxf2ZcJPs3kRFsN4QrTvanSoM5rdmOL0cd1Wb3tD0uu4iFsk3kQMD+arnbCH5Mqsvrr/JlyRcxte0ydxxWqsaPMkkrQd7RNVLvnYB6RhZ3nUr9mV/UaF+zrqLkkXtB1AH4pP/AEC3qvtBtF34j4yPIswizqmF9SoZ01FTKvHAeP8AqKzXNP8Alu/up2hxDpt3DWThkh/JJsVfC6ufjNMMiqf4sllo61A6xpdiJmeZzDjC3sgjI3QjIwVY1taLWtrRDcL24p9NiiacSRDle09QpWw9zIHvYN2tJAURe0IusG1p85rznrj5XfULEZdfiYY3VoJTjHOHdVUpOK00UqUoLi0Qt7iGxDYPK4jlO5J2VzpSvnqxSyN5XOaCQqnV4Ws27jbGouaxgdzGNvdXJgDWhrRgAYC8pUl3I8ojNbciI4nhbLQy4btOxXPOcse4g4V+4ottjq8gI9VQGsdLI2NvzSO5QFnve7EkZMl7tSR1DR5HS6ZXe8fEWDK3Fgow+704Yf0MAWdbl4dJdIYyMKIv6BVtymZhfBN/mRnBKl0XkoqXp5KKl6QTdEvNHL/i05b64WejoFOrN47w6abOeeQ5Ush2C8VcV2RVUV2Y55mQRl8hwAqVxJrnjF0MZx2K2OKdWcHeHEcZ2HotXhHRRfl9/tt5oGHEbT+Y+ZVE5O2XBeGaybun8cfD54a4eluzx3LjDHWYcsYerz/ZX0DAwvAA0AAYA6AL1XwgoLSNVdagtI8JAGT0C5/xfx4Kz309Ic1z2nDpjuB9Fn9pXEbqFZum1X8s0wzI4HdrVVeGuGBYjZe1QEQHeOLO8nqfRZL7Zzn8VXv7ZhyL7Jz+Gn39shGM1PW7Lixstl7ju5xyB91LVuDbLiDdtRQ+bW/Ef7K6wwuLPCrQthj6BrBst+vpD3/MM/ZIYMF3Ptiv6dWu7HtlJZwfQaPjsTyHPkAsh4V08j4fH+vOugRaMxrcEBZW6TEB+VXrGqX+ppWJQvInMZuEYT/CnlYf9Qyom7w7cqguDRKzzZ1/ZdkdpMZ2+HC1bGjjctH8lGeLVJeEJ4VMl4cUAmgJMTiMdQtqvqZBxN9iFc+IeGiQ6xXZyyt+Zo6FUa9VLMvDceYXMvplS+jj5OPKiXRbtF4rt0C0Nk8eDvG47gei6No+rVdWqieq8Hs5p6tPkVwGKZ8fynZTuga9No95lqJxLCQJmDo4K/GynvUjRh5r3xkdw6osFOzFbrRTwuDmSN5mkFZnuDGlzjgAZK6uztb/AGfMsrIm8zzgKC1PiOKtlseObH1KieI9ae55jjcR/QBaOhaDNrLzPO50dXPzd3rLK2U3xgY5XTslxrNLUNRm1KXZr37/AMNgySrFwrw7LFO2/qDeV4H4cR/L6lWOhplOhGGVoGtx+bG5W4p10qL2/SyvHUXyfbCIivNIREQBYrbiytK4dQ0rKsVpvNWlaBnLSvH4ePw5jrEhktyE522XR9HgbW0ytEwABsY6LnGpNAtSAkb9fRdA4btC3o1aTOSG8p+yy43rMWH7Ik14TgE+S9WOwCYJA35i04Ws2vw41N/3HxtL4pLoPGOc9mN7fyV/ggNmQADDG7NAGwHZc/4Od4fEczH/ADODx9TzLrOkwhkYdj7rFhLcZS/bZg+npOEpv1szVKUcLPiaM+S2gA0YAwF6vD0W06BisWoazeaeQMHqVGnibSg8NdYLSTjJacKn8Qaq91qxJISeRxa1p7YVNsazJM92dmrn2ZrUtJHKt+oOM+KR3aGaOdgfC9r2Ho5pyFkXN/ZXqskrr1SR5McfK5mTnlJXRwcjIW2ufOOzo1T5xUjDZrMnYcgF3quZ8W6S2pdkDWENkbzNHkV1NVTjuAGCvKAMhxBPphVZUeVbKcyClU/+DjkzPDkc3yKB3wkfYrY1NnJbcPVahOAfouHHqR85HqfR1X2Xao+xpBryHJgkLNz2O4Vs1ufwaLyDudlzP2WylvvmCceIP6K/8S+M/T2eDG55J35d13Yt/EfSRbdGyjlrrl5rDv4kgb9l0+pA2rXjhjGGsGAuc6RVsjVqwdWlA8QEktXTFHGjqPZHEhxi9hERaTWEREAREQBeOGQQe69RAVq7oWkxTOluF7i455SThS+kyURXENAtDG/lHZVri8zxyuzkMO4PotXgr3mTWC8Nf4DYyHOIwCeyzRk1ZxSMkZtW8VHovqHoiLSazjHFtCfh/iU267QIpH+JEe3qF0bhLXqusUmmJwbM0DniJwQVn4j0mDU6borEYe3qNvlPouZW+GNT0u14+mSufyHLSx2HtCwONlE3KK3FnMcLMWxygtxf6/h2bO+/22XpXJafHHEWmkMv1jPG0Y/EYWk/dSP/ADRHJn/DDz+Xi7K1ZlWu+i6OfS129f8AR98daaa9l9pozFKN/Ry5lceImvO2+cKz63xHq3EcmG13iEH4Yoml2/qVpUeE7NydsmojwYBvyH5neh8licFdbuC6Oc61kXbrXRO+zOvJBTfacMOsSberQur1iTC0lVPQ6TY+RkbOWNgADQOgVvY3lYB5BdWEeMdHbrhwjo+lW+NSPdYG9y8/0VjJABJ6BULjLVGSSSFjvw4m8oPmVTlTUa2Z82xQpe/2c51cg3H481oSHljJKzWJPElc71WjceXFkMYy5xA275XFrjymfP0x52HQPZhDilLNjAlmyPtsujXtTbRgaNubHfsqtwhQ9xpVq5G7G/EB591YNf0eW9A10DhzgYLT3Xc1KNeo+n0epRq1H0xaVxHHZtNhlAHOfgIGFY1SND4ZvR6jFYuBscUR5gAdyVd1Krlx+4lTz4/eERFYXBERAEREAREQHxLFHKMSsa8f6hlI4o4m8sTGsHk0YX2iAIiIDxzQ4YcMhR1vTQ/Lo+qkkQFbfUmYcOaHAdnNyF8eCxpz7nCXf+Jv9lZnNa75gD9QvjwIv0BeaR5xRXXiRw/Dia3/AGsAXxDpj5X8zg7c7qyiCIfk/dfbQGjAGAvV0e60alGkyu0bfF5LakkZEwvkcGtG5JK1tQvQ0YjJK4Z7DuSqHxBxCXgvsSYA+WIdlnuyI1Lv0y5GVClf1k5rvEUfhOjgeGs/NIf/AIuY65qhtyGOL5AVranq01xzuZ3LH+nKiWOsXZvd6ETpJDt8I6LlzlZkSOLOduVI9sWGwtO4JU5wVor7VkancYfDB/Cae58/otrReDA17Z9WeJHg5ELT8IPqr9ptDnLQ1uGjoANgt+PjcO2dPFw/j7ZJ6FW35sYyrAsFSAQRAAbnqs62nRCIiAIiIAiIgCIiAIiIAiIgCIiAIiIAiIgCw2rEdaB80rgGtCzKpcXah8fu4diOMcz8dyqrrFXByKb7VVByIDiTXDl00h3OzGfpCoF62+w90sztuy2dXuvuWnEn4QcBRLYZNRux04M5cdyOw7lcWKldM+eipZFnZn0rTbOv2vDizHXafjkPTH910fRtGr0ImwU4g39TiN3fUrHo2nurV461OENY0dcbuPclWrT9PssDXEH9l16q1Wukd2iqNUdJHlHSC7BcPsp2tVZA0YAytZrbbRsCvDPaaPiB/ZXci/kSSKObeePmH8lmZdB+Zv7JyR7zRtosbJ2P6HB9VkUiW9hERAEREAREQBERAEWCS5Xi/iStasQ1OmT/AB2rzkv6R5R/puIsUdiGT5JGn6FZV7vZLewiIgCIiA8ceVpcewyuTcVXXFs8mc+I84Oey6lqD+SlO7yYf6Li/ETyYmD0XOz5aSRyvqc2opFec7DXOPkrH7PqAe2xecPie7w2n0Val3idhdE9ncAOj1wOpc4qvAim9lP0yCb2y7aPSa1ocW+qmeiwsZ4UHw9cZWlNO8Hod103LR2XLRJp1UXWnk94YwEnJ3HopRep7PU9owTVY5N8YPoo6aExuIP2UwtW40HBUZIjNLWyMDsFb1S0eYMkOQehWk4YdsjchwA652UIt7K4tpk4iDoiuLwiIgCIiAKG1K7PLYFOps8/M7yUyoIEVNdc6XZsuzXeqrs30VWt9IzQ6FDyg2HOkf3JKynRKRGzCPoVJAg7hCQBk7Be/HH+Hvxw/hCy6C0b15ntPqtdzdUoEnJljHfqpz3mHmA5xusoIcNsELzhH9Hnxxf4kRT1yKQhs4LHKVjkZK3mjcCFoajpUNlpewcko6EKDinsUJuV7iMHBCi5Sh6Rc5Q/LwtyLSoahHaaATh/kt1Wpp9ouTTW0amqgnTrAHXkK4vxEcsjHku23G81SZoGSWHH7LhOtTkyFjmuDmbEELBnQctaOZ9Rg5a0RR+Q+Sv3s0neaDmMYHCOUj/6udPkleMRwyH6MK6D7Mq9ipDMbMbmNkfloPUqGHCUXpleBXKEtM6a2WwWDEGNu5WB1WeV2XcrVvxnMbSPJfS6PE63E16tVsGXZ5nnqStheOcGjJWtNaDehwvdpBtI2SQBknC0rczfP6eq15LTiev7r5jrzTbhuB5uUG2/CDk5dIxk5y4n7lZ6ELpJRIQQxp2Pms8WntDg6Z3OR0A6Lda0NAAGAF6onsYa9PURFMsCIiAIiIAta9SiuRlrxv2cOoK2UXjWzxrfpDssWtPPh2mmWEdJGjf7rdNytPA7kmbuPNbRAIwRkLTn0qpNu6PB827KOmvCHGSWkVq1YcyQgSfCPVTPDs00zJC/mMf5SV9/8P0y7Lud3oTspOGJkMYZG0NaOgCjCDT2yFdbi9s+1CcQVmnllA3IwVNqJ1yQFgb5AlSs/EnbrgyuwzOicMOIwdsdlbNMt+91+Y/O04cqedySp3hguLrB35dv3VFLe9GfHb3onyM9VWtb06F0jpfBiG5y4tHVWUnAyqFxFrJmkkMjiII3ENYO/wBVZfbGuO2WZF0ao7a2fEbKpkDWTRB3l0Uxp1CRr2u3x/Jc2s61HK8tDds4Vi4K4pmi1SHTbEniV5jyx825Y70VFOWpy00ZsfOVktNHTY28rGtPYL17g1uSvQcjIWvbdgY+62N6R0G9LZq2Zz9VqgPe8Nb8Tz5o74nkrc0xg5nuPXoFUu2Ux+5matTji+Jw5n+Z7LaRFcXhERAEREAREQBERAEREARFG6jfEQLWkYHUryUlFbZGUlFbZuyWI4/mctd+pQt//ThVmzekkJ+IsblYoK1u478CNzh3c7YKj5ZPwz/NKX4osM+sxAENeB9FC3bhsuOM4W1Hw9acPxJ2M9MZWYcNE7Ptkj0avHGyXp44WT9IPJL2sYMvJ2Ct+j0zSqBjvndu5KGlVqR5o25f+o9VvK2uHEuqq4HjxzMc3OMghcb4h54prFaTIex52Pcdl2VVHjLh6HVPxd458bPb3VeTT8keinLx/mitHHX4Z1I2WXQJpJuIqQgyS2UEkKcm4JmdLiS83kz2Yc4U1oHDlXSnZgDnzOGDK/r9llpxHCW2ZMfBlCW2dJ02bxYfovbx5ceoWLR43Mhy4bYW894aN9/RdFro6rXRDEOySGknyW5pweJH5aQ3zKyPthnYL6iuMe4NcCCVCOkyEdJ+myiIrCwIiIAiIgCIiAIiIAiIgMdh4jhe49gqlqEpfLy52G6tV2E2K7o2u5Se6rVvSLkZLg0SD/SqbU34Z74yl4Y9Joi9b5ZM+EzdytzGNjYGMaGtHQBRHDleWKOWSZhY5x2z5KZU646iWVx4xCIimWBERAF8SxNlbh3RfaICIm0drn5DQfoslfSmRnJwP5qTRAfMbBG3lb0XxYiMjcNOCsqICIkqzcx+Ak+i+4acznt5xyNHmVKIoqKIKCQREUiYREQBERAEREAREQBERAQ2q3Xwyubl2B0A7rRr6vIx+TnlHUZU1qGnx3W7uLHjo4KFdw7aL/4zC3zxvhUyjLltGeUJ8tosdeVs0LZGdHDIWRYqsIr12RN3DRhZVci9eBERD0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5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Receiver Initiated</a:t>
            </a:r>
          </a:p>
          <a:p>
            <a:pPr lvl="1"/>
            <a:r>
              <a:rPr lang="en-US" dirty="0" smtClean="0"/>
              <a:t>Client must request a file</a:t>
            </a:r>
          </a:p>
          <a:p>
            <a:r>
              <a:rPr lang="en-US" dirty="0" smtClean="0"/>
              <a:t>Distributed file sharing network</a:t>
            </a:r>
          </a:p>
          <a:p>
            <a:pPr lvl="1"/>
            <a:r>
              <a:rPr lang="en-US" dirty="0" smtClean="0"/>
              <a:t>Peers download pieces of a large package</a:t>
            </a:r>
          </a:p>
          <a:p>
            <a:pPr lvl="1"/>
            <a:r>
              <a:rPr lang="en-US" dirty="0" smtClean="0"/>
              <a:t>Peers upload pieces of a large package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BitTorrent</a:t>
            </a:r>
            <a:endParaRPr lang="en-US" dirty="0"/>
          </a:p>
        </p:txBody>
      </p:sp>
      <p:pic>
        <p:nvPicPr>
          <p:cNvPr id="6146" name="Picture 2" descr="http://t0.gstatic.com/images?q=tbn:ANd9GcSay6UVQwoeBFG-sYpciPqLexWgDzoaWIAqsJ2WzxvUnIbAiKWl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196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487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6833</TotalTime>
  <Words>2431</Words>
  <Application>Microsoft Macintosh PowerPoint</Application>
  <PresentationFormat>On-screen Show (4:3)</PresentationFormat>
  <Paragraphs>486</Paragraphs>
  <Slides>86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Waveform</vt:lpstr>
      <vt:lpstr>Applying cooperative and non-cooperative game theory to receiver initiated and sender initiated peer-to-peer networks</vt:lpstr>
      <vt:lpstr>Outline</vt:lpstr>
      <vt:lpstr>Problem Description</vt:lpstr>
      <vt:lpstr>Apple</vt:lpstr>
      <vt:lpstr>Problems with Apple’s Plan</vt:lpstr>
      <vt:lpstr>Apple is too big to be hacked</vt:lpstr>
      <vt:lpstr>Use Existing P2P Networks</vt:lpstr>
      <vt:lpstr>Main Problem Description</vt:lpstr>
      <vt:lpstr>BitTorrent</vt:lpstr>
      <vt:lpstr>BitTorrent</vt:lpstr>
      <vt:lpstr>BitTorrent THP</vt:lpstr>
      <vt:lpstr>BitTorrent THP</vt:lpstr>
      <vt:lpstr>BitTorrent PWP</vt:lpstr>
      <vt:lpstr>Profit from BitTorrent</vt:lpstr>
      <vt:lpstr>Limitations of BitTorrent</vt:lpstr>
      <vt:lpstr>USENET</vt:lpstr>
      <vt:lpstr>Evolution of USENET</vt:lpstr>
      <vt:lpstr>USENET</vt:lpstr>
      <vt:lpstr>USENET Topology</vt:lpstr>
      <vt:lpstr>USENET Message Flow</vt:lpstr>
      <vt:lpstr>USENET</vt:lpstr>
      <vt:lpstr>USENET Headers</vt:lpstr>
      <vt:lpstr>USENET Headers</vt:lpstr>
      <vt:lpstr>USENET used for…</vt:lpstr>
      <vt:lpstr>USENET</vt:lpstr>
      <vt:lpstr>USENET Traffic</vt:lpstr>
      <vt:lpstr>USENET Topology</vt:lpstr>
      <vt:lpstr>USENET</vt:lpstr>
      <vt:lpstr>Game Theory</vt:lpstr>
      <vt:lpstr>Prisoner’s Dilemma</vt:lpstr>
      <vt:lpstr>Prisoner’s Dilemma</vt:lpstr>
      <vt:lpstr>Prisoner’s Dilemma</vt:lpstr>
      <vt:lpstr>Prisoner’s Dilemma</vt:lpstr>
      <vt:lpstr>Prisoner’s Dilemma</vt:lpstr>
      <vt:lpstr>Prisoner’s Dilemma</vt:lpstr>
      <vt:lpstr>Prisoner’s Dilemma</vt:lpstr>
      <vt:lpstr>Project Goals</vt:lpstr>
      <vt:lpstr>Project Goals</vt:lpstr>
      <vt:lpstr>Improvements</vt:lpstr>
      <vt:lpstr>Sender Initiated Co-Op</vt:lpstr>
      <vt:lpstr>Sender Initiated Non Co-Op</vt:lpstr>
      <vt:lpstr>Receiver Initiated Co-Op</vt:lpstr>
      <vt:lpstr>Receiver Initiated Non Co-Op</vt:lpstr>
      <vt:lpstr>Metrics</vt:lpstr>
      <vt:lpstr>Metrics</vt:lpstr>
      <vt:lpstr>Metrics</vt:lpstr>
      <vt:lpstr>Metrics</vt:lpstr>
      <vt:lpstr>Implementation</vt:lpstr>
      <vt:lpstr>Sender Initiated Co-op Structure</vt:lpstr>
      <vt:lpstr>Sender Initiated Co-op Payment</vt:lpstr>
      <vt:lpstr>Sender Initiated Co-op Payment</vt:lpstr>
      <vt:lpstr>Sender Initiated Co-op Protocol Modifications</vt:lpstr>
      <vt:lpstr>Sender Initiated Non Co-op Structure</vt:lpstr>
      <vt:lpstr>Sender Initiated Non Co-op Payment</vt:lpstr>
      <vt:lpstr>Sender Initiated Non Co-op Payment</vt:lpstr>
      <vt:lpstr>Sender Initiated Co-op Protocol Modifications</vt:lpstr>
      <vt:lpstr>Receiver Initiated Co-Op Structure</vt:lpstr>
      <vt:lpstr>Receiver Initiated Co-Op Payment</vt:lpstr>
      <vt:lpstr>Receiver Initiated Co-Op Protocol Modifications</vt:lpstr>
      <vt:lpstr>Receiver Initiated Non Co-Op Structure</vt:lpstr>
      <vt:lpstr>Receiver Initiated Non Co-Op Payment</vt:lpstr>
      <vt:lpstr>Receiver Initiated Non Co-Op Protocol Modifications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Metric Evaluation</vt:lpstr>
      <vt:lpstr>Discussion</vt:lpstr>
      <vt:lpstr>Future Work</vt:lpstr>
      <vt:lpstr>Questions/Comments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cooperative and non-cooperative game theory to receiver initiated and sender initiated peer-to-peer networks</dc:title>
  <dc:creator>wagon</dc:creator>
  <cp:lastModifiedBy>anthony morelli</cp:lastModifiedBy>
  <cp:revision>75</cp:revision>
  <dcterms:created xsi:type="dcterms:W3CDTF">2011-10-04T14:26:22Z</dcterms:created>
  <dcterms:modified xsi:type="dcterms:W3CDTF">2011-12-01T02:51:17Z</dcterms:modified>
</cp:coreProperties>
</file>